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0"/>
  </p:notesMasterIdLst>
  <p:handoutMasterIdLst>
    <p:handoutMasterId r:id="rId21"/>
  </p:handoutMasterIdLst>
  <p:sldIdLst>
    <p:sldId id="256" r:id="rId2"/>
    <p:sldId id="272" r:id="rId3"/>
    <p:sldId id="273" r:id="rId4"/>
    <p:sldId id="257" r:id="rId5"/>
    <p:sldId id="261" r:id="rId6"/>
    <p:sldId id="262" r:id="rId7"/>
    <p:sldId id="258" r:id="rId8"/>
    <p:sldId id="263" r:id="rId9"/>
    <p:sldId id="264" r:id="rId10"/>
    <p:sldId id="265" r:id="rId11"/>
    <p:sldId id="266" r:id="rId12"/>
    <p:sldId id="268" r:id="rId13"/>
    <p:sldId id="270" r:id="rId14"/>
    <p:sldId id="259" r:id="rId15"/>
    <p:sldId id="276" r:id="rId16"/>
    <p:sldId id="274" r:id="rId17"/>
    <p:sldId id="269" r:id="rId18"/>
    <p:sldId id="275"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053" autoAdjust="0"/>
  </p:normalViewPr>
  <p:slideViewPr>
    <p:cSldViewPr>
      <p:cViewPr varScale="1">
        <p:scale>
          <a:sx n="85" d="100"/>
          <a:sy n="85" d="100"/>
        </p:scale>
        <p:origin x="-71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C8B761C-81FE-43AD-8FAF-70B3C795753C}" type="datetimeFigureOut">
              <a:rPr lang="en-US" smtClean="0"/>
              <a:t>4/23/2013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C48B668-5CDB-4339-BC20-15B139E8DFA8}" type="slidenum">
              <a:rPr lang="en-US" smtClean="0"/>
              <a:t>‹#›</a:t>
            </a:fld>
            <a:endParaRPr lang="en-US"/>
          </a:p>
        </p:txBody>
      </p:sp>
    </p:spTree>
    <p:extLst>
      <p:ext uri="{BB962C8B-B14F-4D97-AF65-F5344CB8AC3E}">
        <p14:creationId xmlns:p14="http://schemas.microsoft.com/office/powerpoint/2010/main" val="33620736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D58C31-1B76-4691-BF8F-757D3A013FE3}" type="datetimeFigureOut">
              <a:rPr lang="en-US" smtClean="0"/>
              <a:t>4/23/2013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D6504D-C211-4BF0-841A-B7C8873DD43F}" type="slidenum">
              <a:rPr lang="en-US" smtClean="0"/>
              <a:t>‹#›</a:t>
            </a:fld>
            <a:endParaRPr lang="en-US"/>
          </a:p>
        </p:txBody>
      </p:sp>
    </p:spTree>
    <p:extLst>
      <p:ext uri="{BB962C8B-B14F-4D97-AF65-F5344CB8AC3E}">
        <p14:creationId xmlns:p14="http://schemas.microsoft.com/office/powerpoint/2010/main" val="4159285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Description:</a:t>
            </a:r>
            <a:r>
              <a:rPr lang="en-US" baseline="0" dirty="0" smtClean="0"/>
              <a:t> </a:t>
            </a:r>
            <a:r>
              <a:rPr lang="en-US" sz="1200" dirty="0" smtClean="0">
                <a:solidFill>
                  <a:schemeClr val="accent1">
                    <a:lumMod val="75000"/>
                  </a:schemeClr>
                </a:solidFill>
              </a:rPr>
              <a:t>CLF2301, CLF2303, CLF2349</a:t>
            </a:r>
            <a:r>
              <a:rPr lang="en-US" sz="1200" dirty="0" smtClean="0">
                <a:solidFill>
                  <a:schemeClr val="tx1"/>
                </a:solidFill>
              </a:rPr>
              <a:t>-</a:t>
            </a:r>
            <a:r>
              <a:rPr lang="en-US" sz="1200" baseline="0" dirty="0" smtClean="0">
                <a:solidFill>
                  <a:schemeClr val="tx1"/>
                </a:solidFill>
              </a:rPr>
              <a:t> An introduction for students to help them understand the importance of welding shop safety and how to correctly identify and classify electrodes.</a:t>
            </a:r>
            <a:endParaRPr lang="en-US" sz="1200" dirty="0" smtClean="0">
              <a:solidFill>
                <a:schemeClr val="accent1">
                  <a:lumMod val="75000"/>
                </a:schemeClr>
              </a:solidFill>
            </a:endParaRPr>
          </a:p>
        </p:txBody>
      </p:sp>
      <p:sp>
        <p:nvSpPr>
          <p:cNvPr id="4" name="Slide Number Placeholder 3"/>
          <p:cNvSpPr>
            <a:spLocks noGrp="1"/>
          </p:cNvSpPr>
          <p:nvPr>
            <p:ph type="sldNum" sz="quarter" idx="10"/>
          </p:nvPr>
        </p:nvSpPr>
        <p:spPr/>
        <p:txBody>
          <a:bodyPr/>
          <a:lstStyle/>
          <a:p>
            <a:fld id="{EBD6504D-C211-4BF0-841A-B7C8873DD43F}" type="slidenum">
              <a:rPr lang="en-US" smtClean="0"/>
              <a:t>1</a:t>
            </a:fld>
            <a:endParaRPr lang="en-US"/>
          </a:p>
        </p:txBody>
      </p:sp>
    </p:spTree>
    <p:extLst>
      <p:ext uri="{BB962C8B-B14F-4D97-AF65-F5344CB8AC3E}">
        <p14:creationId xmlns:p14="http://schemas.microsoft.com/office/powerpoint/2010/main" val="40304661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Wear gloves and eye and face protection. The welder and all observers must wear welding helmets with a No. 10 or 12 filter lens. A welding cap or helmet with a hard hat is also recommended for head protection. When chipping slag or cleaning welds, wear a clear face shield or flip-up </a:t>
            </a:r>
            <a:r>
              <a:rPr lang="en-US" dirty="0" err="1" smtClean="0"/>
              <a:t>liftplate</a:t>
            </a:r>
            <a:r>
              <a:rPr lang="en-US" dirty="0" smtClean="0"/>
              <a:t> on the helmet. </a:t>
            </a:r>
          </a:p>
          <a:p>
            <a:pPr marL="228600" indent="-228600">
              <a:buAutoNum type="arabicPeriod"/>
            </a:pPr>
            <a:r>
              <a:rPr lang="en-US" dirty="0" smtClean="0"/>
              <a:t>Avoid electrical shock. Make certain that the electrode holder and all electrical connections and cables are properly insulated. Check to see that the welder is properly grounded. Do not dip the electrode holder in water to cool it because this practice may result in electrical shock. </a:t>
            </a:r>
          </a:p>
          <a:p>
            <a:pPr marL="228600" indent="-228600">
              <a:buAutoNum type="arabicPeriod"/>
            </a:pPr>
            <a:r>
              <a:rPr lang="en-US" dirty="0" smtClean="0"/>
              <a:t>Protect others. For small and practice welding jobs, work in a partitioned area to protect others from harmful rays. When prepared to strike the arc, inform all bystanders to cover their eyes. </a:t>
            </a:r>
          </a:p>
          <a:p>
            <a:pPr marL="228600" indent="-228600">
              <a:buAutoNum type="arabicPeriod"/>
            </a:pPr>
            <a:r>
              <a:rPr lang="en-US" dirty="0" smtClean="0"/>
              <a:t>Never weld in a damp area. Stand on a dry board or rubber mat if the floor or ground is damp or wet. </a:t>
            </a:r>
          </a:p>
          <a:p>
            <a:pPr marL="228600" indent="-228600">
              <a:buAutoNum type="arabicPeriod"/>
            </a:pPr>
            <a:r>
              <a:rPr lang="en-US" dirty="0" smtClean="0"/>
              <a:t>Never wear synthetic fiber clothing. Synthetic fibers are highly flammable. Wearing clothing made from wool or cotton is more satisfactory for welding because of their relatively high flash points. </a:t>
            </a:r>
          </a:p>
          <a:p>
            <a:pPr marL="228600" indent="-228600">
              <a:buAutoNum type="arabicPeriod"/>
            </a:pPr>
            <a:r>
              <a:rPr lang="en-US" dirty="0" smtClean="0"/>
              <a:t>Protect welding cables. Keep the cables from coming in contact with hot metal and sharp edges. Do not drive over cables. When welding, avoid wrapping electrode cables around your body. </a:t>
            </a:r>
          </a:p>
        </p:txBody>
      </p:sp>
      <p:sp>
        <p:nvSpPr>
          <p:cNvPr id="4" name="Slide Number Placeholder 3"/>
          <p:cNvSpPr>
            <a:spLocks noGrp="1"/>
          </p:cNvSpPr>
          <p:nvPr>
            <p:ph type="sldNum" sz="quarter" idx="10"/>
          </p:nvPr>
        </p:nvSpPr>
        <p:spPr/>
        <p:txBody>
          <a:bodyPr/>
          <a:lstStyle/>
          <a:p>
            <a:fld id="{EBD6504D-C211-4BF0-841A-B7C8873DD43F}" type="slidenum">
              <a:rPr lang="en-US" smtClean="0"/>
              <a:t>10</a:t>
            </a:fld>
            <a:endParaRPr lang="en-US"/>
          </a:p>
        </p:txBody>
      </p:sp>
    </p:spTree>
    <p:extLst>
      <p:ext uri="{BB962C8B-B14F-4D97-AF65-F5344CB8AC3E}">
        <p14:creationId xmlns:p14="http://schemas.microsoft.com/office/powerpoint/2010/main" val="38729154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Secure work. Use a welding table with a positioner to hold welds securely in place. Clamps and vises can be used to hold odd-shaped work or field work. Securing work will also prevent injury from accidental dropping of metal on your feet or body.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dirty="0" smtClean="0"/>
              <a:t>Dispose of electrode stubs properly. Keep a container in the work area in which to deposit electrode stubs. This prevents burns to shoes or falls due to stubs rolling underfoot. </a:t>
            </a:r>
          </a:p>
          <a:p>
            <a:pPr marL="228600" indent="-228600">
              <a:buAutoNum type="arabicPeriod"/>
            </a:pPr>
            <a:r>
              <a:rPr lang="en-US" dirty="0" smtClean="0"/>
              <a:t>Prevent burns. Never allow the hot electrode or electrode holder to touch bare skin. Avoid letting the electrode touch a grounded cable. Remove hot metal from the work area when you are finished welding to prevent burns to others. </a:t>
            </a:r>
          </a:p>
          <a:p>
            <a:pPr marL="228600" indent="-228600">
              <a:buAutoNum type="arabicPeriod"/>
            </a:pPr>
            <a:r>
              <a:rPr lang="en-US" dirty="0" smtClean="0"/>
              <a:t>Do not let the electrode stick. If the electrode sticks, cut off the switch, allow the electrode to cool, and then break it loose with your gloved hand. </a:t>
            </a:r>
          </a:p>
          <a:p>
            <a:pPr marL="228600" indent="-228600">
              <a:buAutoNum type="arabicPeriod"/>
            </a:pPr>
            <a:r>
              <a:rPr lang="en-US" dirty="0" smtClean="0"/>
              <a:t>Use both hands. To reduce fatigue, use both hands for welding. </a:t>
            </a:r>
          </a:p>
          <a:p>
            <a:pPr marL="228600" indent="-228600">
              <a:buAutoNum type="arabicPeriod"/>
            </a:pPr>
            <a:r>
              <a:rPr lang="en-US" dirty="0" smtClean="0"/>
              <a:t>Handle hot metal with pliers or tongs. Submerge hot metal completely in water to prevent steam burns. </a:t>
            </a:r>
          </a:p>
        </p:txBody>
      </p:sp>
      <p:sp>
        <p:nvSpPr>
          <p:cNvPr id="4" name="Slide Number Placeholder 3"/>
          <p:cNvSpPr>
            <a:spLocks noGrp="1"/>
          </p:cNvSpPr>
          <p:nvPr>
            <p:ph type="sldNum" sz="quarter" idx="10"/>
          </p:nvPr>
        </p:nvSpPr>
        <p:spPr/>
        <p:txBody>
          <a:bodyPr/>
          <a:lstStyle/>
          <a:p>
            <a:fld id="{EBD6504D-C211-4BF0-841A-B7C8873DD43F}" type="slidenum">
              <a:rPr lang="en-US" smtClean="0"/>
              <a:t>11</a:t>
            </a:fld>
            <a:endParaRPr lang="en-US"/>
          </a:p>
        </p:txBody>
      </p:sp>
    </p:spTree>
    <p:extLst>
      <p:ext uri="{BB962C8B-B14F-4D97-AF65-F5344CB8AC3E}">
        <p14:creationId xmlns:p14="http://schemas.microsoft.com/office/powerpoint/2010/main" val="22971537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Weld in a well-ventilated area. The fumes from lead, zinc, cadmium, and beryllium are toxic and may cause sickness or death.</a:t>
            </a:r>
          </a:p>
          <a:p>
            <a:pPr marL="228600" indent="-228600">
              <a:buAutoNum type="arabicPeriod"/>
            </a:pPr>
            <a:r>
              <a:rPr lang="en-US" dirty="0" smtClean="0"/>
              <a:t>Do not carry matches or lighters, and do not allow bystanders to smoke. Before welding, make sure the welding area is free of other flammables (gas, grease, etc.). </a:t>
            </a:r>
          </a:p>
        </p:txBody>
      </p:sp>
      <p:sp>
        <p:nvSpPr>
          <p:cNvPr id="4" name="Slide Number Placeholder 3"/>
          <p:cNvSpPr>
            <a:spLocks noGrp="1"/>
          </p:cNvSpPr>
          <p:nvPr>
            <p:ph type="sldNum" sz="quarter" idx="10"/>
          </p:nvPr>
        </p:nvSpPr>
        <p:spPr/>
        <p:txBody>
          <a:bodyPr/>
          <a:lstStyle/>
          <a:p>
            <a:fld id="{EBD6504D-C211-4BF0-841A-B7C8873DD43F}" type="slidenum">
              <a:rPr lang="en-US" smtClean="0"/>
              <a:t>12</a:t>
            </a:fld>
            <a:endParaRPr lang="en-US"/>
          </a:p>
        </p:txBody>
      </p:sp>
    </p:spTree>
    <p:extLst>
      <p:ext uri="{BB962C8B-B14F-4D97-AF65-F5344CB8AC3E}">
        <p14:creationId xmlns:p14="http://schemas.microsoft.com/office/powerpoint/2010/main" val="28606920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D6504D-C211-4BF0-841A-B7C8873DD43F}" type="slidenum">
              <a:rPr lang="en-US" smtClean="0"/>
              <a:t>13</a:t>
            </a:fld>
            <a:endParaRPr lang="en-US"/>
          </a:p>
        </p:txBody>
      </p:sp>
    </p:spTree>
    <p:extLst>
      <p:ext uri="{BB962C8B-B14F-4D97-AF65-F5344CB8AC3E}">
        <p14:creationId xmlns:p14="http://schemas.microsoft.com/office/powerpoint/2010/main" val="32636425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American Welding Society (AWS) has developed the following electrode </a:t>
            </a:r>
          </a:p>
          <a:p>
            <a:r>
              <a:rPr lang="en-US" dirty="0" smtClean="0"/>
              <a:t>       classification system</a:t>
            </a:r>
            <a:r>
              <a:rPr lang="en-US" dirty="0" smtClean="0"/>
              <a:t>:</a:t>
            </a:r>
            <a:endParaRPr lang="en-US" dirty="0" smtClean="0"/>
          </a:p>
          <a:p>
            <a:r>
              <a:rPr lang="en-US" dirty="0" smtClean="0"/>
              <a:t>       a. The E means that the electrode is used for electric arc welding</a:t>
            </a:r>
            <a:r>
              <a:rPr lang="en-US" dirty="0" smtClean="0"/>
              <a:t>.</a:t>
            </a:r>
            <a:endParaRPr lang="en-US" dirty="0" smtClean="0"/>
          </a:p>
          <a:p>
            <a:r>
              <a:rPr lang="en-US" dirty="0" smtClean="0"/>
              <a:t>       b. The first two digits indicate the tensile strength in thousands of </a:t>
            </a:r>
          </a:p>
          <a:p>
            <a:r>
              <a:rPr lang="en-US" dirty="0" smtClean="0"/>
              <a:t>           pounds per square inch (i.e., 70 means 70,000 psi</a:t>
            </a:r>
            <a:r>
              <a:rPr lang="en-US" dirty="0" smtClean="0"/>
              <a:t>).</a:t>
            </a:r>
            <a:endParaRPr lang="en-US" sz="2000" dirty="0" smtClean="0"/>
          </a:p>
          <a:p>
            <a:r>
              <a:rPr lang="en-US" sz="2000" baseline="0" dirty="0" smtClean="0"/>
              <a:t>      c. </a:t>
            </a:r>
            <a:r>
              <a:rPr lang="en-US" sz="2000" dirty="0" smtClean="0"/>
              <a:t>The third digit tells you in what position the electrode can be used to weld</a:t>
            </a:r>
          </a:p>
          <a:p>
            <a:pPr marL="1200150" lvl="2" indent="-285750">
              <a:buFont typeface="Arial" pitchFamily="34" charset="0"/>
              <a:buChar char="•"/>
            </a:pPr>
            <a:r>
              <a:rPr lang="en-US" sz="1800" dirty="0" smtClean="0"/>
              <a:t>1=all positions </a:t>
            </a:r>
          </a:p>
          <a:p>
            <a:pPr marL="1200150" lvl="2" indent="-285750">
              <a:buFont typeface="Arial" pitchFamily="34" charset="0"/>
              <a:buChar char="•"/>
            </a:pPr>
            <a:r>
              <a:rPr lang="en-US" sz="1800" dirty="0" smtClean="0"/>
              <a:t>2= flat or horizontal only</a:t>
            </a:r>
          </a:p>
          <a:p>
            <a:pPr marL="1200150" lvl="2" indent="-285750">
              <a:buFont typeface="Arial" pitchFamily="34" charset="0"/>
              <a:buChar char="•"/>
            </a:pPr>
            <a:r>
              <a:rPr lang="en-US" sz="1800" dirty="0" smtClean="0"/>
              <a:t>3=flat only </a:t>
            </a:r>
            <a:endParaRPr lang="en-US" dirty="0" smtClean="0"/>
          </a:p>
          <a:p>
            <a:r>
              <a:rPr lang="en-US" dirty="0" smtClean="0"/>
              <a:t>       d. The fourth digit indicates the special characteristics of the </a:t>
            </a:r>
          </a:p>
          <a:p>
            <a:r>
              <a:rPr lang="en-US" dirty="0" smtClean="0"/>
              <a:t>           electrode, such as type and general content of the coating, weld </a:t>
            </a:r>
          </a:p>
          <a:p>
            <a:r>
              <a:rPr lang="en-US" dirty="0" smtClean="0"/>
              <a:t>           quality, amount of penetration, and the type of arc or electrical </a:t>
            </a:r>
          </a:p>
          <a:p>
            <a:r>
              <a:rPr lang="en-US" dirty="0" smtClean="0"/>
              <a:t>           current. The fourth digit may be any number between 0 and 8. It </a:t>
            </a:r>
          </a:p>
          <a:p>
            <a:r>
              <a:rPr lang="en-US" dirty="0" smtClean="0"/>
              <a:t>           is important to note that the fourth digit cannot be considered </a:t>
            </a:r>
          </a:p>
          <a:p>
            <a:r>
              <a:rPr lang="en-US" dirty="0" smtClean="0"/>
              <a:t>           individually but must be considered in conjunction with the third </a:t>
            </a:r>
          </a:p>
          <a:p>
            <a:r>
              <a:rPr lang="en-US" dirty="0" smtClean="0"/>
              <a:t>           digit in order to identify both the polarity and position of the </a:t>
            </a:r>
          </a:p>
          <a:p>
            <a:r>
              <a:rPr lang="en-US" dirty="0" smtClean="0"/>
              <a:t>           electrode</a:t>
            </a:r>
            <a:r>
              <a:rPr lang="en-US" dirty="0" smtClean="0"/>
              <a:t>.</a:t>
            </a:r>
            <a:endParaRPr lang="en-US" dirty="0" smtClean="0"/>
          </a:p>
        </p:txBody>
      </p:sp>
      <p:sp>
        <p:nvSpPr>
          <p:cNvPr id="4" name="Slide Number Placeholder 3"/>
          <p:cNvSpPr>
            <a:spLocks noGrp="1"/>
          </p:cNvSpPr>
          <p:nvPr>
            <p:ph type="sldNum" sz="quarter" idx="10"/>
          </p:nvPr>
        </p:nvSpPr>
        <p:spPr/>
        <p:txBody>
          <a:bodyPr/>
          <a:lstStyle/>
          <a:p>
            <a:fld id="{EBD6504D-C211-4BF0-841A-B7C8873DD43F}" type="slidenum">
              <a:rPr lang="en-US" smtClean="0"/>
              <a:t>14</a:t>
            </a:fld>
            <a:endParaRPr lang="en-US"/>
          </a:p>
        </p:txBody>
      </p:sp>
    </p:spTree>
    <p:extLst>
      <p:ext uri="{BB962C8B-B14F-4D97-AF65-F5344CB8AC3E}">
        <p14:creationId xmlns:p14="http://schemas.microsoft.com/office/powerpoint/2010/main" val="4571596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Guides,</a:t>
            </a:r>
            <a:r>
              <a:rPr lang="en-US" baseline="0" dirty="0" smtClean="0"/>
              <a:t> like this one, are available in most shops to help you pick the best electrode for the job. </a:t>
            </a:r>
          </a:p>
          <a:p>
            <a:pPr marL="228600" indent="-228600">
              <a:buAutoNum type="arabicPeriod"/>
            </a:pPr>
            <a:r>
              <a:rPr lang="en-US" baseline="0" dirty="0" smtClean="0"/>
              <a:t>6010 and 7018 are important electrodes to note-Life, Limb and Property </a:t>
            </a:r>
            <a:r>
              <a:rPr lang="en-US" baseline="0" dirty="0" smtClean="0"/>
              <a:t>electrodes</a:t>
            </a:r>
            <a:endParaRPr lang="en-US" baseline="0" dirty="0" smtClean="0"/>
          </a:p>
        </p:txBody>
      </p:sp>
      <p:sp>
        <p:nvSpPr>
          <p:cNvPr id="4" name="Slide Number Placeholder 3"/>
          <p:cNvSpPr>
            <a:spLocks noGrp="1"/>
          </p:cNvSpPr>
          <p:nvPr>
            <p:ph type="sldNum" sz="quarter" idx="10"/>
          </p:nvPr>
        </p:nvSpPr>
        <p:spPr/>
        <p:txBody>
          <a:bodyPr/>
          <a:lstStyle/>
          <a:p>
            <a:fld id="{EBD6504D-C211-4BF0-841A-B7C8873DD43F}" type="slidenum">
              <a:rPr lang="en-US" smtClean="0"/>
              <a:t>15</a:t>
            </a:fld>
            <a:endParaRPr lang="en-US"/>
          </a:p>
        </p:txBody>
      </p:sp>
    </p:spTree>
    <p:extLst>
      <p:ext uri="{BB962C8B-B14F-4D97-AF65-F5344CB8AC3E}">
        <p14:creationId xmlns:p14="http://schemas.microsoft.com/office/powerpoint/2010/main" val="35479290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 Selecting the Correct </a:t>
            </a:r>
            <a:r>
              <a:rPr lang="en-US" dirty="0" smtClean="0"/>
              <a:t>Electrode</a:t>
            </a:r>
            <a:endParaRPr lang="en-US" dirty="0" smtClean="0"/>
          </a:p>
          <a:p>
            <a:r>
              <a:rPr lang="en-US" dirty="0" smtClean="0"/>
              <a:t>   1. The electrode should produce a weld metal with approximately the same </a:t>
            </a:r>
            <a:r>
              <a:rPr lang="en-US" dirty="0" smtClean="0"/>
              <a:t>metallurgical </a:t>
            </a:r>
            <a:r>
              <a:rPr lang="en-US" dirty="0" smtClean="0"/>
              <a:t>properties as the parent metal. A top quality weld </a:t>
            </a:r>
            <a:r>
              <a:rPr lang="en-US" dirty="0" smtClean="0"/>
              <a:t>should </a:t>
            </a:r>
            <a:r>
              <a:rPr lang="en-US" dirty="0" smtClean="0"/>
              <a:t>be as strong as the parent metal</a:t>
            </a:r>
            <a:r>
              <a:rPr lang="en-US" dirty="0" smtClean="0"/>
              <a:t>.</a:t>
            </a:r>
            <a:endParaRPr lang="en-US" dirty="0" smtClean="0"/>
          </a:p>
          <a:p>
            <a:r>
              <a:rPr lang="en-US" dirty="0" smtClean="0"/>
              <a:t>   2. In selecting the best electrode for a particular welding situation, </a:t>
            </a:r>
            <a:r>
              <a:rPr lang="en-US" dirty="0" smtClean="0"/>
              <a:t>the </a:t>
            </a:r>
            <a:r>
              <a:rPr lang="en-US" dirty="0" smtClean="0"/>
              <a:t>aim is to choose one that will provide good arc stability, fast </a:t>
            </a:r>
            <a:r>
              <a:rPr lang="en-US" dirty="0" smtClean="0"/>
              <a:t>deposition</a:t>
            </a:r>
            <a:r>
              <a:rPr lang="en-US" dirty="0" smtClean="0"/>
              <a:t>, maximum weld strength, minimum splatter, easy slag </a:t>
            </a:r>
            <a:r>
              <a:rPr lang="en-US" dirty="0" smtClean="0"/>
              <a:t>removal</a:t>
            </a:r>
            <a:r>
              <a:rPr lang="en-US" dirty="0" smtClean="0"/>
              <a:t>, and a smooth weld bead. To achieve these characteristics </a:t>
            </a:r>
            <a:r>
              <a:rPr lang="en-US" dirty="0" smtClean="0"/>
              <a:t>from </a:t>
            </a:r>
            <a:r>
              <a:rPr lang="en-US" dirty="0" smtClean="0"/>
              <a:t>an electrode, the following factors should be </a:t>
            </a:r>
            <a:r>
              <a:rPr lang="en-US" dirty="0" smtClean="0"/>
              <a:t>considered:</a:t>
            </a:r>
          </a:p>
          <a:p>
            <a:r>
              <a:rPr lang="en-US" dirty="0" smtClean="0"/>
              <a:t>a</a:t>
            </a:r>
            <a:r>
              <a:rPr lang="en-US" dirty="0" smtClean="0"/>
              <a:t>. Electrode Diameter - Generally, an electrode with a diameter </a:t>
            </a:r>
            <a:r>
              <a:rPr lang="en-US" dirty="0" smtClean="0"/>
              <a:t>larger </a:t>
            </a:r>
            <a:r>
              <a:rPr lang="en-US" dirty="0" smtClean="0"/>
              <a:t>than the thickness of the base material should not be </a:t>
            </a:r>
            <a:r>
              <a:rPr lang="en-US" dirty="0" smtClean="0"/>
              <a:t>used.</a:t>
            </a:r>
            <a:r>
              <a:rPr lang="en-US" baseline="0" dirty="0" smtClean="0"/>
              <a:t> </a:t>
            </a:r>
            <a:r>
              <a:rPr lang="en-US" dirty="0" smtClean="0"/>
              <a:t>If </a:t>
            </a:r>
            <a:r>
              <a:rPr lang="en-US" dirty="0" smtClean="0"/>
              <a:t>it is done, welding must be done at a very high speed and this </a:t>
            </a:r>
            <a:r>
              <a:rPr lang="en-US" dirty="0" smtClean="0"/>
              <a:t>requires </a:t>
            </a:r>
            <a:r>
              <a:rPr lang="en-US" dirty="0" smtClean="0"/>
              <a:t>considerable skill in order to obtain a sound weld. When </a:t>
            </a:r>
            <a:r>
              <a:rPr lang="en-US" dirty="0" smtClean="0"/>
              <a:t>making </a:t>
            </a:r>
            <a:r>
              <a:rPr lang="en-US" dirty="0" smtClean="0"/>
              <a:t>a vertical or overhead weld, a fast freeze type electrode </a:t>
            </a:r>
            <a:r>
              <a:rPr lang="en-US" dirty="0" smtClean="0"/>
              <a:t>with </a:t>
            </a:r>
            <a:r>
              <a:rPr lang="en-US" dirty="0" smtClean="0"/>
              <a:t>a diameter of 1/8" would normally be used. </a:t>
            </a:r>
            <a:endParaRPr lang="en-US" dirty="0" smtClean="0"/>
          </a:p>
          <a:p>
            <a:r>
              <a:rPr lang="en-US" dirty="0" smtClean="0"/>
              <a:t>b</a:t>
            </a:r>
            <a:r>
              <a:rPr lang="en-US" dirty="0" smtClean="0"/>
              <a:t>. Joint Design - This is another important factor to consider when choosing an electrode.           </a:t>
            </a:r>
          </a:p>
          <a:p>
            <a:r>
              <a:rPr lang="en-US" dirty="0" smtClean="0"/>
              <a:t>	1) When welding a joint that is not beveled at the proper angle to allow easy penetration, </a:t>
            </a:r>
            <a:r>
              <a:rPr lang="en-US" dirty="0" smtClean="0"/>
              <a:t>consider </a:t>
            </a:r>
            <a:r>
              <a:rPr lang="en-US" dirty="0" smtClean="0"/>
              <a:t>using a deep penetrating, fast freeze electrode, for example, E-6010 or E-6011.</a:t>
            </a:r>
            <a:r>
              <a:rPr lang="en-US" baseline="0" dirty="0" smtClean="0"/>
              <a:t> 	</a:t>
            </a:r>
            <a:endParaRPr lang="en-US" baseline="0" dirty="0" smtClean="0"/>
          </a:p>
          <a:p>
            <a:r>
              <a:rPr lang="en-US" dirty="0" smtClean="0"/>
              <a:t>c</a:t>
            </a:r>
            <a:r>
              <a:rPr lang="en-US" dirty="0" smtClean="0"/>
              <a:t>. Welding Position - The welding position to be used during the </a:t>
            </a:r>
            <a:r>
              <a:rPr lang="en-US" dirty="0" smtClean="0"/>
              <a:t>deposition </a:t>
            </a:r>
            <a:r>
              <a:rPr lang="en-US" dirty="0" smtClean="0"/>
              <a:t>of the weld metal is a very important factor when </a:t>
            </a:r>
            <a:r>
              <a:rPr lang="en-US" dirty="0" smtClean="0"/>
              <a:t>selecting </a:t>
            </a:r>
            <a:r>
              <a:rPr lang="en-US" dirty="0" smtClean="0"/>
              <a:t>an electrode. Electrodes with a number 1 as their third </a:t>
            </a:r>
            <a:r>
              <a:rPr lang="en-US" dirty="0" smtClean="0"/>
              <a:t>digit </a:t>
            </a:r>
            <a:r>
              <a:rPr lang="en-US" dirty="0" smtClean="0"/>
              <a:t>will give better results in both the flat and the horizontal </a:t>
            </a:r>
            <a:r>
              <a:rPr lang="en-US" dirty="0" smtClean="0"/>
              <a:t>positions </a:t>
            </a:r>
            <a:r>
              <a:rPr lang="en-US" dirty="0" smtClean="0"/>
              <a:t>and a 3 will give good results in the flat position.</a:t>
            </a:r>
          </a:p>
          <a:p>
            <a:r>
              <a:rPr lang="en-US" dirty="0" smtClean="0"/>
              <a:t>d</a:t>
            </a:r>
            <a:r>
              <a:rPr lang="en-US" dirty="0" smtClean="0"/>
              <a:t>. Type of Welding Current - This is another factor to consider when </a:t>
            </a:r>
            <a:r>
              <a:rPr lang="en-US" dirty="0" smtClean="0"/>
              <a:t>choosing </a:t>
            </a:r>
            <a:r>
              <a:rPr lang="en-US" dirty="0" smtClean="0"/>
              <a:t>an electrode. Some electrodes are designed for AC and DC </a:t>
            </a:r>
            <a:r>
              <a:rPr lang="en-US" dirty="0" smtClean="0"/>
              <a:t>straight </a:t>
            </a:r>
            <a:r>
              <a:rPr lang="en-US" dirty="0" smtClean="0"/>
              <a:t>or DC reverse polarity while others are designed to </a:t>
            </a:r>
            <a:r>
              <a:rPr lang="en-US" dirty="0" smtClean="0"/>
              <a:t>function </a:t>
            </a:r>
            <a:r>
              <a:rPr lang="en-US" dirty="0" smtClean="0"/>
              <a:t>properly using either AC or DC </a:t>
            </a:r>
            <a:r>
              <a:rPr lang="en-US" dirty="0" smtClean="0"/>
              <a:t>current</a:t>
            </a:r>
            <a:endParaRPr lang="en-US" dirty="0"/>
          </a:p>
        </p:txBody>
      </p:sp>
      <p:sp>
        <p:nvSpPr>
          <p:cNvPr id="4" name="Slide Number Placeholder 3"/>
          <p:cNvSpPr>
            <a:spLocks noGrp="1"/>
          </p:cNvSpPr>
          <p:nvPr>
            <p:ph type="sldNum" sz="quarter" idx="10"/>
          </p:nvPr>
        </p:nvSpPr>
        <p:spPr/>
        <p:txBody>
          <a:bodyPr/>
          <a:lstStyle/>
          <a:p>
            <a:fld id="{EBD6504D-C211-4BF0-841A-B7C8873DD43F}" type="slidenum">
              <a:rPr lang="en-US" smtClean="0"/>
              <a:t>16</a:t>
            </a:fld>
            <a:endParaRPr lang="en-US"/>
          </a:p>
        </p:txBody>
      </p:sp>
    </p:spTree>
    <p:extLst>
      <p:ext uri="{BB962C8B-B14F-4D97-AF65-F5344CB8AC3E}">
        <p14:creationId xmlns:p14="http://schemas.microsoft.com/office/powerpoint/2010/main" val="32146317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The E means that the electrode is used for electric arc welding.</a:t>
            </a:r>
          </a:p>
          <a:p>
            <a:pPr marL="228600" indent="-228600">
              <a:buAutoNum type="arabicPeriod"/>
            </a:pPr>
            <a:r>
              <a:rPr lang="en-US" dirty="0" smtClean="0"/>
              <a:t>The first two digits indicate the tensile strength in thousands of pounds per square inch-71,000psi</a:t>
            </a:r>
          </a:p>
          <a:p>
            <a:pPr marL="228600" indent="-228600">
              <a:buAutoNum type="arabicPeriod"/>
            </a:pPr>
            <a:r>
              <a:rPr lang="en-US" dirty="0" smtClean="0"/>
              <a:t>The third digit tells</a:t>
            </a:r>
            <a:r>
              <a:rPr lang="en-US" baseline="0" dirty="0" smtClean="0"/>
              <a:t> you the position that the electrode can be used in-all position</a:t>
            </a:r>
          </a:p>
          <a:p>
            <a:pPr marL="228600" indent="-228600">
              <a:buAutoNum type="arabicPeriod"/>
            </a:pPr>
            <a:r>
              <a:rPr lang="en-US" dirty="0" smtClean="0"/>
              <a:t>The fourth digit indicates the special characteristics of the electrode-AC or DC+ (reverse polarity)current and low hydrogen iron powder flux</a:t>
            </a:r>
            <a:endParaRPr lang="en-US" dirty="0"/>
          </a:p>
        </p:txBody>
      </p:sp>
      <p:sp>
        <p:nvSpPr>
          <p:cNvPr id="4" name="Slide Number Placeholder 3"/>
          <p:cNvSpPr>
            <a:spLocks noGrp="1"/>
          </p:cNvSpPr>
          <p:nvPr>
            <p:ph type="sldNum" sz="quarter" idx="10"/>
          </p:nvPr>
        </p:nvSpPr>
        <p:spPr/>
        <p:txBody>
          <a:bodyPr/>
          <a:lstStyle/>
          <a:p>
            <a:fld id="{EBD6504D-C211-4BF0-841A-B7C8873DD43F}" type="slidenum">
              <a:rPr lang="en-US" smtClean="0"/>
              <a:t>17</a:t>
            </a:fld>
            <a:endParaRPr lang="en-US"/>
          </a:p>
        </p:txBody>
      </p:sp>
    </p:spTree>
    <p:extLst>
      <p:ext uri="{BB962C8B-B14F-4D97-AF65-F5344CB8AC3E}">
        <p14:creationId xmlns:p14="http://schemas.microsoft.com/office/powerpoint/2010/main" val="27957097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D6504D-C211-4BF0-841A-B7C8873DD43F}" type="slidenum">
              <a:rPr lang="en-US" smtClean="0"/>
              <a:t>18</a:t>
            </a:fld>
            <a:endParaRPr lang="en-US"/>
          </a:p>
        </p:txBody>
      </p:sp>
    </p:spTree>
    <p:extLst>
      <p:ext uri="{BB962C8B-B14F-4D97-AF65-F5344CB8AC3E}">
        <p14:creationId xmlns:p14="http://schemas.microsoft.com/office/powerpoint/2010/main" val="732093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Welding Safety</a:t>
            </a:r>
          </a:p>
          <a:p>
            <a:r>
              <a:rPr lang="en-US" dirty="0" smtClean="0"/>
              <a:t>Topic Objectives: Upon completion of this lesson, the student will be able to:</a:t>
            </a:r>
          </a:p>
          <a:p>
            <a:r>
              <a:rPr lang="en-US" dirty="0" smtClean="0"/>
              <a:t>Learning Outcome: #:</a:t>
            </a:r>
          </a:p>
          <a:p>
            <a:r>
              <a:rPr lang="en-US" dirty="0" smtClean="0"/>
              <a:t>             (G-l) - Pass a safety test and demonstrate proper use of</a:t>
            </a:r>
            <a:r>
              <a:rPr lang="en-US" baseline="0" dirty="0" smtClean="0"/>
              <a:t> </a:t>
            </a:r>
            <a:r>
              <a:rPr lang="en-US" dirty="0" smtClean="0"/>
              <a:t>arc welding equipment.</a:t>
            </a:r>
          </a:p>
          <a:p>
            <a:r>
              <a:rPr lang="en-US" dirty="0" smtClean="0"/>
              <a:t>             (G-10) - Change lens and head gear on a helmet.</a:t>
            </a:r>
          </a:p>
          <a:p>
            <a:r>
              <a:rPr lang="en-US" dirty="0" smtClean="0"/>
              <a:t>Special Material and Equipment: Arc welding helmet, leather gloves, aprons, coveralls, strikers, safety test, slag hammer, safety goggles</a:t>
            </a:r>
          </a:p>
          <a:p>
            <a:r>
              <a:rPr lang="en-US" dirty="0" smtClean="0"/>
              <a:t>Evaluation: A passing score on the safety test. Unit exam or quiz by the instructor.</a:t>
            </a:r>
          </a:p>
          <a:p>
            <a:endParaRPr lang="en-US" dirty="0" smtClean="0"/>
          </a:p>
          <a:p>
            <a:r>
              <a:rPr lang="en-US" b="1" dirty="0" smtClean="0"/>
              <a:t>Electrode</a:t>
            </a:r>
            <a:r>
              <a:rPr lang="en-US" b="1" baseline="0" dirty="0" smtClean="0"/>
              <a:t> Classification</a:t>
            </a:r>
            <a:endParaRPr lang="en-US" b="1" dirty="0" smtClean="0"/>
          </a:p>
          <a:p>
            <a:r>
              <a:rPr lang="en-US" dirty="0" smtClean="0"/>
              <a:t>Topic Objectives: Upon completion of this lesson, the student</a:t>
            </a:r>
            <a:r>
              <a:rPr lang="en-US" baseline="0" dirty="0" smtClean="0"/>
              <a:t> </a:t>
            </a:r>
            <a:r>
              <a:rPr lang="en-US" dirty="0" smtClean="0"/>
              <a:t>will be able to:</a:t>
            </a:r>
          </a:p>
          <a:p>
            <a:r>
              <a:rPr lang="en-US" dirty="0" smtClean="0"/>
              <a:t>Learning Outcome: #:</a:t>
            </a:r>
          </a:p>
          <a:p>
            <a:r>
              <a:rPr lang="en-US" dirty="0" smtClean="0"/>
              <a:t>              (G-3) - Be familiar with the American Welding Society (AWS) classification for electrodes.</a:t>
            </a:r>
          </a:p>
          <a:p>
            <a:r>
              <a:rPr lang="en-US" dirty="0" smtClean="0"/>
              <a:t>Special Materials and Equipment: Samples of electrodes</a:t>
            </a:r>
          </a:p>
          <a:p>
            <a:r>
              <a:rPr lang="en-US" dirty="0" smtClean="0"/>
              <a:t>Evaluation: Correct identification of various electrodes</a:t>
            </a:r>
            <a:endParaRPr lang="en-US" dirty="0"/>
          </a:p>
        </p:txBody>
      </p:sp>
      <p:sp>
        <p:nvSpPr>
          <p:cNvPr id="4" name="Slide Number Placeholder 3"/>
          <p:cNvSpPr>
            <a:spLocks noGrp="1"/>
          </p:cNvSpPr>
          <p:nvPr>
            <p:ph type="sldNum" sz="quarter" idx="10"/>
          </p:nvPr>
        </p:nvSpPr>
        <p:spPr/>
        <p:txBody>
          <a:bodyPr/>
          <a:lstStyle/>
          <a:p>
            <a:fld id="{EBD6504D-C211-4BF0-841A-B7C8873DD43F}" type="slidenum">
              <a:rPr lang="en-US" smtClean="0"/>
              <a:t>2</a:t>
            </a:fld>
            <a:endParaRPr lang="en-US"/>
          </a:p>
        </p:txBody>
      </p:sp>
    </p:spTree>
    <p:extLst>
      <p:ext uri="{BB962C8B-B14F-4D97-AF65-F5344CB8AC3E}">
        <p14:creationId xmlns:p14="http://schemas.microsoft.com/office/powerpoint/2010/main" val="3389583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D6504D-C211-4BF0-841A-B7C8873DD43F}" type="slidenum">
              <a:rPr lang="en-US" smtClean="0"/>
              <a:t>3</a:t>
            </a:fld>
            <a:endParaRPr lang="en-US"/>
          </a:p>
        </p:txBody>
      </p:sp>
    </p:spTree>
    <p:extLst>
      <p:ext uri="{BB962C8B-B14F-4D97-AF65-F5344CB8AC3E}">
        <p14:creationId xmlns:p14="http://schemas.microsoft.com/office/powerpoint/2010/main" val="930790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D6504D-C211-4BF0-841A-B7C8873DD43F}" type="slidenum">
              <a:rPr lang="en-US" smtClean="0"/>
              <a:t>4</a:t>
            </a:fld>
            <a:endParaRPr lang="en-US"/>
          </a:p>
        </p:txBody>
      </p:sp>
    </p:spTree>
    <p:extLst>
      <p:ext uri="{BB962C8B-B14F-4D97-AF65-F5344CB8AC3E}">
        <p14:creationId xmlns:p14="http://schemas.microsoft.com/office/powerpoint/2010/main" val="2830886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D6504D-C211-4BF0-841A-B7C8873DD43F}" type="slidenum">
              <a:rPr lang="en-US" smtClean="0"/>
              <a:t>5</a:t>
            </a:fld>
            <a:endParaRPr lang="en-US"/>
          </a:p>
        </p:txBody>
      </p:sp>
    </p:spTree>
    <p:extLst>
      <p:ext uri="{BB962C8B-B14F-4D97-AF65-F5344CB8AC3E}">
        <p14:creationId xmlns:p14="http://schemas.microsoft.com/office/powerpoint/2010/main" val="37458219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dirty="0" smtClean="0"/>
              <a:t>Arc welding is a popular form of welding due the low cost of the process. The process begins with a device that gives off an electric current. This device can differ greatly from process to process yet it always enables electric current to move through materials that without the device, would be considered non-conductive. It is called ‘arc welding’ because an electrical current is created between the welding device and the materials to be welded which at times gives an arch like appearance. The first basic form of arc welding was invented in the year 1802. Today, many other subcategories of arc welding exist.</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dirty="0" smtClean="0"/>
              <a:t>Shielded-Metal Arc Welding (SMAW) is also referred to as ‘stick welding’. This process is known to be the most popular and widely used processes in welding today</a:t>
            </a:r>
            <a:r>
              <a:rPr lang="en-US" dirty="0" smtClean="0"/>
              <a:t>. </a:t>
            </a:r>
            <a:r>
              <a:rPr lang="en-US" dirty="0" smtClean="0"/>
              <a:t>It is a manual welding process that is very simple and inexpensive to operate. The results often are not as ‘neat’ as other methods and molten splatter is a common occurrence</a:t>
            </a:r>
            <a:r>
              <a:rPr lang="en-US" dirty="0" smtClean="0"/>
              <a:t>.</a:t>
            </a:r>
            <a:endParaRPr lang="en-US" dirty="0" smtClean="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dirty="0" smtClean="0"/>
              <a:t>Gas Tungsten-Arc Welding is considered to be one of the most difficult and time consuming of welding processes used today (along with Plasma Arc Welding). This is because it requires a great amount of focus and skill due to the small area of space between the ’arc’ of the flame and the material being welded</a:t>
            </a:r>
            <a:r>
              <a:rPr lang="en-US" dirty="0" smtClean="0"/>
              <a:t>. </a:t>
            </a:r>
            <a:r>
              <a:rPr lang="en-US" dirty="0" smtClean="0"/>
              <a:t>Though it is difficult, it produces extremely strong high quality welds when done correctly.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dirty="0" smtClean="0"/>
              <a:t>The process of Gas Metal Arc Welding (GMAW), created in the 1940’s, is another automatic welding process. This method consists of the use of a welding gun which automatically feeds the weld metal through the gun for use. The weld gun also automatically distributes a protective gas as a shield from the natural elements. This process saves a lot of time and is best for a large quantity of welding work.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dirty="0" smtClean="0"/>
              <a:t>Flux-cored welding was created and put into use in the early years of the 1950’s. Its purpose was to give another option to the popular use of ‘stick welding’. The Flux-Cored process is mostly used for projects that require fast speed as it is an automatic form of welding.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dirty="0" smtClean="0"/>
              <a:t>The Submerged Arc Welding process can only be used properly on materials containing high iron contents, such as stainless steel. The device used in this process can be automatic or semi-automatic making it a fairly fast welding process. While it is a fast process, the electrical arc must constantly be covered by ‘flux’ in order to protect the metal from the atmosphere during the welding process. </a:t>
            </a:r>
          </a:p>
        </p:txBody>
      </p:sp>
      <p:sp>
        <p:nvSpPr>
          <p:cNvPr id="4" name="Slide Number Placeholder 3"/>
          <p:cNvSpPr>
            <a:spLocks noGrp="1"/>
          </p:cNvSpPr>
          <p:nvPr>
            <p:ph type="sldNum" sz="quarter" idx="10"/>
          </p:nvPr>
        </p:nvSpPr>
        <p:spPr/>
        <p:txBody>
          <a:bodyPr/>
          <a:lstStyle/>
          <a:p>
            <a:fld id="{EBD6504D-C211-4BF0-841A-B7C8873DD43F}" type="slidenum">
              <a:rPr lang="en-US" smtClean="0"/>
              <a:t>6</a:t>
            </a:fld>
            <a:endParaRPr lang="en-US"/>
          </a:p>
        </p:txBody>
      </p:sp>
    </p:spTree>
    <p:extLst>
      <p:ext uri="{BB962C8B-B14F-4D97-AF65-F5344CB8AC3E}">
        <p14:creationId xmlns:p14="http://schemas.microsoft.com/office/powerpoint/2010/main" val="2603515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D6504D-C211-4BF0-841A-B7C8873DD43F}" type="slidenum">
              <a:rPr lang="en-US" smtClean="0"/>
              <a:t>7</a:t>
            </a:fld>
            <a:endParaRPr lang="en-US"/>
          </a:p>
        </p:txBody>
      </p:sp>
    </p:spTree>
    <p:extLst>
      <p:ext uri="{BB962C8B-B14F-4D97-AF65-F5344CB8AC3E}">
        <p14:creationId xmlns:p14="http://schemas.microsoft.com/office/powerpoint/2010/main" val="1718372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Wear leather gloves with gauntlets</a:t>
            </a:r>
            <a:r>
              <a:rPr lang="en-US" baseline="0" dirty="0" smtClean="0"/>
              <a:t> </a:t>
            </a:r>
            <a:r>
              <a:rPr lang="en-US" dirty="0" smtClean="0"/>
              <a:t>and eye and face protection. The welder and all observers must wear welding helmets with a No. 10 or 12 filter lens. A welding cap or helmet with a hard hat is also recommended for head protection. When chipping slag or cleaning welds, wear a clear face shield or flip-up </a:t>
            </a:r>
            <a:r>
              <a:rPr lang="en-US" dirty="0" err="1" smtClean="0"/>
              <a:t>liftplate</a:t>
            </a:r>
            <a:r>
              <a:rPr lang="en-US" dirty="0" smtClean="0"/>
              <a:t> on the helmet. </a:t>
            </a:r>
          </a:p>
          <a:p>
            <a:pPr marL="228600" indent="-228600">
              <a:buAutoNum type="arabicPeriod"/>
            </a:pPr>
            <a:r>
              <a:rPr lang="en-US" dirty="0" smtClean="0"/>
              <a:t> Never wear synthetic fiber clothing. Synthetic fibers are highly flammable. Leather</a:t>
            </a:r>
            <a:r>
              <a:rPr lang="en-US" baseline="0" dirty="0" smtClean="0"/>
              <a:t> is the best at preventing burns, but w</a:t>
            </a:r>
            <a:r>
              <a:rPr lang="en-US" dirty="0" smtClean="0"/>
              <a:t>earing clothing made from wool or cotton is also fine for welding because of their relatively high flash points. </a:t>
            </a:r>
          </a:p>
          <a:p>
            <a:pPr marL="228600" indent="-228600">
              <a:buAutoNum type="arabicPeriod"/>
            </a:pPr>
            <a:r>
              <a:rPr lang="en-US" dirty="0" smtClean="0"/>
              <a:t>Never cuff your pants or wear a shirt with pockets. They</a:t>
            </a:r>
            <a:r>
              <a:rPr lang="en-US" baseline="0" dirty="0" smtClean="0"/>
              <a:t> can hold catch hot slag or embers coming from your work-piece. </a:t>
            </a:r>
          </a:p>
          <a:p>
            <a:pPr marL="228600" indent="-228600">
              <a:buAutoNum type="arabicPeriod"/>
            </a:pPr>
            <a:r>
              <a:rPr lang="en-US" baseline="0" dirty="0" smtClean="0"/>
              <a:t>Wear close-toed, rubber soled boots to help you retain traction, to protect your feet and to help prevent you from becoming part of the circuit.  </a:t>
            </a:r>
            <a:endParaRPr lang="en-US" dirty="0" smtClean="0"/>
          </a:p>
        </p:txBody>
      </p:sp>
      <p:sp>
        <p:nvSpPr>
          <p:cNvPr id="4" name="Slide Number Placeholder 3"/>
          <p:cNvSpPr>
            <a:spLocks noGrp="1"/>
          </p:cNvSpPr>
          <p:nvPr>
            <p:ph type="sldNum" sz="quarter" idx="10"/>
          </p:nvPr>
        </p:nvSpPr>
        <p:spPr/>
        <p:txBody>
          <a:bodyPr/>
          <a:lstStyle/>
          <a:p>
            <a:fld id="{EBD6504D-C211-4BF0-841A-B7C8873DD43F}" type="slidenum">
              <a:rPr lang="en-US" smtClean="0"/>
              <a:t>8</a:t>
            </a:fld>
            <a:endParaRPr lang="en-US"/>
          </a:p>
        </p:txBody>
      </p:sp>
    </p:spTree>
    <p:extLst>
      <p:ext uri="{BB962C8B-B14F-4D97-AF65-F5344CB8AC3E}">
        <p14:creationId xmlns:p14="http://schemas.microsoft.com/office/powerpoint/2010/main" val="24462878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The brilliant light given off by the electric arc produces invisible ultraviolet and infrared rays which can severely burn the eyes and skin. </a:t>
            </a:r>
          </a:p>
          <a:p>
            <a:pPr marL="228600" indent="-228600">
              <a:buAutoNum type="arabicPeriod"/>
            </a:pPr>
            <a:r>
              <a:rPr lang="en-US" dirty="0" smtClean="0"/>
              <a:t>NEVER LOOK AT THE ARC WITH THE NAKED EYE. </a:t>
            </a:r>
          </a:p>
          <a:p>
            <a:pPr marL="228600" indent="-228600">
              <a:buAutoNum type="arabicPeriod"/>
            </a:pPr>
            <a:r>
              <a:rPr lang="en-US" dirty="0" smtClean="0"/>
              <a:t>Helmets and shields are equipped with special filtered lenses that reduce the intensity of the light and prevent the ultraviolet and infrared rays from reaching the eyes.</a:t>
            </a:r>
            <a:r>
              <a:rPr lang="en-US" baseline="0" dirty="0" smtClean="0"/>
              <a:t> </a:t>
            </a:r>
            <a:r>
              <a:rPr lang="en-US" dirty="0" smtClean="0"/>
              <a:t>The welding helmet is designed specifically for the purpose of arc welding.</a:t>
            </a:r>
          </a:p>
          <a:p>
            <a:pPr marL="228600" indent="-228600">
              <a:buAutoNum type="arabicPeriod"/>
            </a:pPr>
            <a:r>
              <a:rPr lang="en-US" dirty="0" smtClean="0"/>
              <a:t>Shade 10 can be used when welding with 75-200 amperes. The highest</a:t>
            </a:r>
            <a:r>
              <a:rPr lang="en-US" baseline="0" dirty="0" smtClean="0"/>
              <a:t> shade available is Shade 14</a:t>
            </a:r>
            <a:endParaRPr lang="en-US" dirty="0" smtClean="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dirty="0" smtClean="0"/>
              <a:t>Cover glasses-clear lenses that are used to stop flying slag or metal and should ALWAYS be worn</a:t>
            </a:r>
            <a:r>
              <a:rPr lang="en-US" baseline="0" dirty="0" smtClean="0"/>
              <a:t> in the shop. </a:t>
            </a:r>
            <a:r>
              <a:rPr lang="en-US" dirty="0" smtClean="0"/>
              <a:t>In the United States, the industry standard for welding helmets is ANSI Z87.1 which specifies performance of a wide variety of eye protection devices. The standard requires that auto-darkening helmets provide full protection against both UV and IR even when they are not in the darkened state. The standard is voluntary, so buyers should confirm that the helmet is ANSI Z87.1 compliant (indicated by appropriate labeling).</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dirty="0" smtClean="0"/>
              <a:t>ALWAYS use a face shield when grinding, sawing, cutting</a:t>
            </a:r>
            <a:r>
              <a:rPr lang="en-US" baseline="0" dirty="0" smtClean="0"/>
              <a:t> and removing </a:t>
            </a:r>
            <a:r>
              <a:rPr lang="en-US" baseline="0" dirty="0" smtClean="0"/>
              <a:t>slag</a:t>
            </a:r>
            <a:endParaRPr lang="en-US" dirty="0" smtClean="0"/>
          </a:p>
        </p:txBody>
      </p:sp>
      <p:sp>
        <p:nvSpPr>
          <p:cNvPr id="4" name="Slide Number Placeholder 3"/>
          <p:cNvSpPr>
            <a:spLocks noGrp="1"/>
          </p:cNvSpPr>
          <p:nvPr>
            <p:ph type="sldNum" sz="quarter" idx="10"/>
          </p:nvPr>
        </p:nvSpPr>
        <p:spPr/>
        <p:txBody>
          <a:bodyPr/>
          <a:lstStyle/>
          <a:p>
            <a:fld id="{EBD6504D-C211-4BF0-841A-B7C8873DD43F}" type="slidenum">
              <a:rPr lang="en-US" smtClean="0"/>
              <a:t>9</a:t>
            </a:fld>
            <a:endParaRPr lang="en-US"/>
          </a:p>
        </p:txBody>
      </p:sp>
    </p:spTree>
    <p:extLst>
      <p:ext uri="{BB962C8B-B14F-4D97-AF65-F5344CB8AC3E}">
        <p14:creationId xmlns:p14="http://schemas.microsoft.com/office/powerpoint/2010/main" val="16979955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2" name="Picture 11" descr="9_02.jpg"/>
          <p:cNvPicPr preferRelativeResize="0">
            <a:picLocks/>
          </p:cNvPicPr>
          <p:nvPr/>
        </p:nvPicPr>
        <p:blipFill>
          <a:blip r:embed="rId2">
            <a:duotone>
              <a:schemeClr val="accent1">
                <a:shade val="45000"/>
                <a:satMod val="135000"/>
              </a:schemeClr>
              <a:prstClr val="white"/>
            </a:duotone>
          </a:blip>
          <a:stretch>
            <a:fillRect/>
          </a:stretch>
        </p:blipFill>
        <p:spPr>
          <a:xfrm>
            <a:off x="7754112" y="0"/>
            <a:ext cx="73152" cy="6858000"/>
          </a:xfrm>
          <a:prstGeom prst="rect">
            <a:avLst/>
          </a:prstGeom>
        </p:spPr>
      </p:pic>
      <p:pic>
        <p:nvPicPr>
          <p:cNvPr id="7" name="Picture 6" descr="1_05.jpg"/>
          <p:cNvPicPr>
            <a:picLocks noChangeAspect="1"/>
          </p:cNvPicPr>
          <p:nvPr/>
        </p:nvPicPr>
        <p:blipFill>
          <a:blip r:embed="rId3"/>
          <a:stretch>
            <a:fillRect/>
          </a:stretch>
        </p:blipFill>
        <p:spPr>
          <a:xfrm>
            <a:off x="7810500" y="0"/>
            <a:ext cx="1333500" cy="6858000"/>
          </a:xfrm>
          <a:prstGeom prst="rect">
            <a:avLst/>
          </a:prstGeom>
        </p:spPr>
      </p:pic>
      <p:grpSp>
        <p:nvGrpSpPr>
          <p:cNvPr id="4" name="Group 17"/>
          <p:cNvGrpSpPr/>
          <p:nvPr/>
        </p:nvGrpSpPr>
        <p:grpSpPr>
          <a:xfrm>
            <a:off x="0" y="6630352"/>
            <a:ext cx="9144000" cy="228600"/>
            <a:chOff x="0" y="6582727"/>
            <a:chExt cx="9144000" cy="228600"/>
          </a:xfrm>
        </p:grpSpPr>
        <p:sp>
          <p:nvSpPr>
            <p:cNvPr id="10" name="Rectangle 9"/>
            <p:cNvSpPr/>
            <p:nvPr/>
          </p:nvSpPr>
          <p:spPr>
            <a:xfrm>
              <a:off x="7813040" y="6582727"/>
              <a:ext cx="1330960" cy="2286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34101" y="6582727"/>
              <a:ext cx="1609724" cy="2286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6582727"/>
              <a:ext cx="6096000" cy="2286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ctrTitle"/>
          </p:nvPr>
        </p:nvSpPr>
        <p:spPr>
          <a:xfrm>
            <a:off x="457200" y="1371600"/>
            <a:ext cx="6781800" cy="1069975"/>
          </a:xfrm>
        </p:spPr>
        <p:txBody>
          <a:bodyPr bIns="0" anchor="b" anchorCtr="0">
            <a:noAutofit/>
          </a:bodyPr>
          <a:lstStyle>
            <a:lvl1pPr>
              <a:defRPr sz="4200" baseline="0"/>
            </a:lvl1pPr>
          </a:lstStyle>
          <a:p>
            <a:r>
              <a:rPr lang="en-US" smtClean="0"/>
              <a:t>Click to edit Master title style</a:t>
            </a:r>
            <a:endParaRPr lang="en-US" dirty="0"/>
          </a:p>
        </p:txBody>
      </p:sp>
      <p:sp>
        <p:nvSpPr>
          <p:cNvPr id="3" name="Subtitle 2"/>
          <p:cNvSpPr>
            <a:spLocks noGrp="1"/>
          </p:cNvSpPr>
          <p:nvPr>
            <p:ph type="subTitle" idx="1"/>
          </p:nvPr>
        </p:nvSpPr>
        <p:spPr>
          <a:xfrm>
            <a:off x="457200" y="2438400"/>
            <a:ext cx="6781800" cy="762000"/>
          </a:xfrm>
        </p:spPr>
        <p:txBody>
          <a:bodyPr lIns="0" tIns="0" rIns="0">
            <a:normAutofit/>
          </a:bodyPr>
          <a:lstStyle>
            <a:lvl1pPr marL="0" indent="0" algn="l">
              <a:buNone/>
              <a:defRPr sz="240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9" name="Date Placeholder 18"/>
          <p:cNvSpPr>
            <a:spLocks noGrp="1"/>
          </p:cNvSpPr>
          <p:nvPr>
            <p:ph type="dt" sz="half" idx="10"/>
          </p:nvPr>
        </p:nvSpPr>
        <p:spPr>
          <a:xfrm>
            <a:off x="6210300" y="6610350"/>
            <a:ext cx="1524000" cy="228600"/>
          </a:xfrm>
        </p:spPr>
        <p:txBody>
          <a:bodyPr/>
          <a:lstStyle/>
          <a:p>
            <a:fld id="{C1DFDBC0-9D01-4A24-89E2-E128C2E82389}" type="datetimeFigureOut">
              <a:rPr lang="en-US" smtClean="0"/>
              <a:t>4/23/2013</a:t>
            </a:fld>
            <a:endParaRPr lang="en-US"/>
          </a:p>
        </p:txBody>
      </p:sp>
      <p:sp>
        <p:nvSpPr>
          <p:cNvPr id="20" name="Slide Number Placeholder 19"/>
          <p:cNvSpPr>
            <a:spLocks noGrp="1"/>
          </p:cNvSpPr>
          <p:nvPr>
            <p:ph type="sldNum" sz="quarter" idx="11"/>
          </p:nvPr>
        </p:nvSpPr>
        <p:spPr>
          <a:xfrm>
            <a:off x="7924800" y="6610350"/>
            <a:ext cx="1198880" cy="228600"/>
          </a:xfrm>
        </p:spPr>
        <p:txBody>
          <a:bodyPr/>
          <a:lstStyle/>
          <a:p>
            <a:fld id="{69DC8080-4DD6-456E-A292-3948E30A3B58}" type="slidenum">
              <a:rPr lang="en-US" smtClean="0"/>
              <a:t>‹#›</a:t>
            </a:fld>
            <a:endParaRPr lang="en-US"/>
          </a:p>
        </p:txBody>
      </p:sp>
      <p:sp>
        <p:nvSpPr>
          <p:cNvPr id="21" name="Footer Placeholder 20"/>
          <p:cNvSpPr>
            <a:spLocks noGrp="1"/>
          </p:cNvSpPr>
          <p:nvPr>
            <p:ph type="ftr" sz="quarter" idx="12"/>
          </p:nvPr>
        </p:nvSpPr>
        <p:spPr>
          <a:xfrm>
            <a:off x="457200" y="6611112"/>
            <a:ext cx="5600700" cy="228600"/>
          </a:xfrm>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300">
        <p:cut/>
      </p:transition>
    </mc:Choice>
    <mc:Fallback xmlns="">
      <p:transition>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4" name="Group 10"/>
          <p:cNvGrpSpPr/>
          <p:nvPr/>
        </p:nvGrpSpPr>
        <p:grpSpPr>
          <a:xfrm>
            <a:off x="0" y="6631305"/>
            <a:ext cx="9144000" cy="228600"/>
            <a:chOff x="0" y="6583680"/>
            <a:chExt cx="9144000" cy="228600"/>
          </a:xfrm>
        </p:grpSpPr>
        <p:sp>
          <p:nvSpPr>
            <p:cNvPr id="12" name="Rectangle 11"/>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Date Placeholder 21"/>
          <p:cNvSpPr>
            <a:spLocks noGrp="1"/>
          </p:cNvSpPr>
          <p:nvPr>
            <p:ph type="dt" sz="half" idx="10"/>
          </p:nvPr>
        </p:nvSpPr>
        <p:spPr/>
        <p:txBody>
          <a:bodyPr/>
          <a:lstStyle/>
          <a:p>
            <a:fld id="{C1DFDBC0-9D01-4A24-89E2-E128C2E82389}" type="datetimeFigureOut">
              <a:rPr lang="en-US" smtClean="0"/>
              <a:t>4/23/2013</a:t>
            </a:fld>
            <a:endParaRPr lang="en-US"/>
          </a:p>
        </p:txBody>
      </p:sp>
      <p:sp>
        <p:nvSpPr>
          <p:cNvPr id="23" name="Slide Number Placeholder 22"/>
          <p:cNvSpPr>
            <a:spLocks noGrp="1"/>
          </p:cNvSpPr>
          <p:nvPr>
            <p:ph type="sldNum" sz="quarter" idx="11"/>
          </p:nvPr>
        </p:nvSpPr>
        <p:spPr/>
        <p:txBody>
          <a:bodyPr/>
          <a:lstStyle/>
          <a:p>
            <a:fld id="{69DC8080-4DD6-456E-A292-3948E30A3B58}" type="slidenum">
              <a:rPr lang="en-US" smtClean="0"/>
              <a:t>‹#›</a:t>
            </a:fld>
            <a:endParaRPr lang="en-US"/>
          </a:p>
        </p:txBody>
      </p:sp>
      <p:sp>
        <p:nvSpPr>
          <p:cNvPr id="24" name="Footer Placeholder 23"/>
          <p:cNvSpPr>
            <a:spLocks noGrp="1"/>
          </p:cNvSpPr>
          <p:nvPr>
            <p:ph type="ftr" sz="quarter" idx="12"/>
          </p:nvPr>
        </p:nvSpPr>
        <p:spPr/>
        <p:txBody>
          <a:bodyPr/>
          <a:lstStyle/>
          <a:p>
            <a:endParaRPr lang="en-US"/>
          </a:p>
        </p:txBody>
      </p:sp>
      <p:pic>
        <p:nvPicPr>
          <p:cNvPr id="11" name="Picture 10" descr="bar_06.png"/>
          <p:cNvPicPr>
            <a:picLocks noChangeAspect="1"/>
          </p:cNvPicPr>
          <p:nvPr/>
        </p:nvPicPr>
        <p:blipFill>
          <a:blip r:embed="rId2">
            <a:duotone>
              <a:schemeClr val="accent2">
                <a:shade val="45000"/>
                <a:satMod val="135000"/>
              </a:schemeClr>
              <a:prstClr val="white"/>
            </a:duotone>
          </a:blip>
          <a:stretch>
            <a:fillRect/>
          </a:stretch>
        </p:blipFill>
        <p:spPr>
          <a:xfrm>
            <a:off x="0" y="403860"/>
            <a:ext cx="9144000" cy="53340"/>
          </a:xfrm>
          <a:prstGeom prst="rect">
            <a:avLst/>
          </a:prstGeom>
        </p:spPr>
      </p:pic>
      <p:pic>
        <p:nvPicPr>
          <p:cNvPr id="14" name="Picture 13" descr="2_01.jpg"/>
          <p:cNvPicPr>
            <a:picLocks noChangeAspect="1"/>
          </p:cNvPicPr>
          <p:nvPr/>
        </p:nvPicPr>
        <p:blipFill>
          <a:blip r:embed="rId3"/>
          <a:stretch>
            <a:fillRect/>
          </a:stretch>
        </p:blipFill>
        <p:spPr>
          <a:xfrm>
            <a:off x="0" y="0"/>
            <a:ext cx="9144000" cy="40386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300">
        <p:cut/>
      </p:transition>
    </mc:Choice>
    <mc:Fallback xmlns="">
      <p:transition>
        <p:cu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89085"/>
            <a:ext cx="2057400" cy="553707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585216"/>
            <a:ext cx="6019800" cy="55412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10"/>
          <p:cNvGrpSpPr/>
          <p:nvPr/>
        </p:nvGrpSpPr>
        <p:grpSpPr>
          <a:xfrm>
            <a:off x="0" y="6631305"/>
            <a:ext cx="9144000" cy="228600"/>
            <a:chOff x="0" y="6583680"/>
            <a:chExt cx="9144000" cy="228600"/>
          </a:xfrm>
        </p:grpSpPr>
        <p:sp>
          <p:nvSpPr>
            <p:cNvPr id="12" name="Rectangle 11"/>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Date Placeholder 21"/>
          <p:cNvSpPr>
            <a:spLocks noGrp="1"/>
          </p:cNvSpPr>
          <p:nvPr>
            <p:ph type="dt" sz="half" idx="10"/>
          </p:nvPr>
        </p:nvSpPr>
        <p:spPr/>
        <p:txBody>
          <a:bodyPr/>
          <a:lstStyle/>
          <a:p>
            <a:fld id="{C1DFDBC0-9D01-4A24-89E2-E128C2E82389}" type="datetimeFigureOut">
              <a:rPr lang="en-US" smtClean="0"/>
              <a:t>4/23/2013</a:t>
            </a:fld>
            <a:endParaRPr lang="en-US"/>
          </a:p>
        </p:txBody>
      </p:sp>
      <p:sp>
        <p:nvSpPr>
          <p:cNvPr id="23" name="Slide Number Placeholder 22"/>
          <p:cNvSpPr>
            <a:spLocks noGrp="1"/>
          </p:cNvSpPr>
          <p:nvPr>
            <p:ph type="sldNum" sz="quarter" idx="11"/>
          </p:nvPr>
        </p:nvSpPr>
        <p:spPr/>
        <p:txBody>
          <a:bodyPr/>
          <a:lstStyle/>
          <a:p>
            <a:fld id="{69DC8080-4DD6-456E-A292-3948E30A3B58}" type="slidenum">
              <a:rPr lang="en-US" smtClean="0"/>
              <a:t>‹#›</a:t>
            </a:fld>
            <a:endParaRPr lang="en-US"/>
          </a:p>
        </p:txBody>
      </p:sp>
      <p:sp>
        <p:nvSpPr>
          <p:cNvPr id="24" name="Footer Placeholder 23"/>
          <p:cNvSpPr>
            <a:spLocks noGrp="1"/>
          </p:cNvSpPr>
          <p:nvPr>
            <p:ph type="ftr" sz="quarter" idx="12"/>
          </p:nvPr>
        </p:nvSpPr>
        <p:spPr/>
        <p:txBody>
          <a:bodyPr/>
          <a:lstStyle/>
          <a:p>
            <a:endParaRPr lang="en-US"/>
          </a:p>
        </p:txBody>
      </p:sp>
      <p:pic>
        <p:nvPicPr>
          <p:cNvPr id="11" name="Picture 10" descr="bar_06.png"/>
          <p:cNvPicPr>
            <a:picLocks noChangeAspect="1"/>
          </p:cNvPicPr>
          <p:nvPr/>
        </p:nvPicPr>
        <p:blipFill>
          <a:blip r:embed="rId2">
            <a:duotone>
              <a:schemeClr val="accent2">
                <a:shade val="45000"/>
                <a:satMod val="135000"/>
              </a:schemeClr>
              <a:prstClr val="white"/>
            </a:duotone>
          </a:blip>
          <a:stretch>
            <a:fillRect/>
          </a:stretch>
        </p:blipFill>
        <p:spPr>
          <a:xfrm>
            <a:off x="0" y="403860"/>
            <a:ext cx="9144000" cy="53340"/>
          </a:xfrm>
          <a:prstGeom prst="rect">
            <a:avLst/>
          </a:prstGeom>
        </p:spPr>
      </p:pic>
      <p:pic>
        <p:nvPicPr>
          <p:cNvPr id="14" name="Picture 13" descr="2_01.jpg"/>
          <p:cNvPicPr>
            <a:picLocks noChangeAspect="1"/>
          </p:cNvPicPr>
          <p:nvPr/>
        </p:nvPicPr>
        <p:blipFill>
          <a:blip r:embed="rId3"/>
          <a:stretch>
            <a:fillRect/>
          </a:stretch>
        </p:blipFill>
        <p:spPr>
          <a:xfrm>
            <a:off x="0" y="0"/>
            <a:ext cx="9144000" cy="40386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300">
        <p:cut/>
      </p:transition>
    </mc:Choice>
    <mc:Fallback xmlns="">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20"/>
          <p:cNvGrpSpPr/>
          <p:nvPr/>
        </p:nvGrpSpPr>
        <p:grpSpPr>
          <a:xfrm>
            <a:off x="0" y="6631305"/>
            <a:ext cx="9144000" cy="228600"/>
            <a:chOff x="0" y="6583680"/>
            <a:chExt cx="9144000" cy="228600"/>
          </a:xfrm>
        </p:grpSpPr>
        <p:sp>
          <p:nvSpPr>
            <p:cNvPr id="32" name="Rectangle 31"/>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descr="bar_06.png"/>
          <p:cNvPicPr>
            <a:picLocks noChangeAspect="1"/>
          </p:cNvPicPr>
          <p:nvPr/>
        </p:nvPicPr>
        <p:blipFill>
          <a:blip r:embed="rId2">
            <a:duotone>
              <a:schemeClr val="accent2">
                <a:shade val="45000"/>
                <a:satMod val="135000"/>
              </a:schemeClr>
              <a:prstClr val="white"/>
            </a:duotone>
          </a:blip>
          <a:stretch>
            <a:fillRect/>
          </a:stretch>
        </p:blipFill>
        <p:spPr>
          <a:xfrm>
            <a:off x="0" y="403860"/>
            <a:ext cx="9144000" cy="53340"/>
          </a:xfrm>
          <a:prstGeom prst="rect">
            <a:avLst/>
          </a:prstGeom>
        </p:spPr>
      </p:pic>
      <p:pic>
        <p:nvPicPr>
          <p:cNvPr id="10" name="Picture 9" descr="2_01.jpg"/>
          <p:cNvPicPr>
            <a:picLocks noChangeAspect="1"/>
          </p:cNvPicPr>
          <p:nvPr/>
        </p:nvPicPr>
        <p:blipFill>
          <a:blip r:embed="rId3"/>
          <a:stretch>
            <a:fillRect/>
          </a:stretch>
        </p:blipFill>
        <p:spPr>
          <a:xfrm>
            <a:off x="0" y="0"/>
            <a:ext cx="9144000" cy="40386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Date Placeholder 16"/>
          <p:cNvSpPr>
            <a:spLocks noGrp="1"/>
          </p:cNvSpPr>
          <p:nvPr>
            <p:ph type="dt" sz="half" idx="10"/>
          </p:nvPr>
        </p:nvSpPr>
        <p:spPr/>
        <p:txBody>
          <a:bodyPr/>
          <a:lstStyle/>
          <a:p>
            <a:fld id="{C1DFDBC0-9D01-4A24-89E2-E128C2E82389}" type="datetimeFigureOut">
              <a:rPr lang="en-US" smtClean="0"/>
              <a:t>4/23/2013</a:t>
            </a:fld>
            <a:endParaRPr lang="en-US"/>
          </a:p>
        </p:txBody>
      </p:sp>
      <p:sp>
        <p:nvSpPr>
          <p:cNvPr id="18" name="Slide Number Placeholder 17"/>
          <p:cNvSpPr>
            <a:spLocks noGrp="1"/>
          </p:cNvSpPr>
          <p:nvPr>
            <p:ph type="sldNum" sz="quarter" idx="11"/>
          </p:nvPr>
        </p:nvSpPr>
        <p:spPr/>
        <p:txBody>
          <a:bodyPr/>
          <a:lstStyle/>
          <a:p>
            <a:fld id="{69DC8080-4DD6-456E-A292-3948E30A3B58}" type="slidenum">
              <a:rPr lang="en-US" smtClean="0"/>
              <a:t>‹#›</a:t>
            </a:fld>
            <a:endParaRPr lang="en-US"/>
          </a:p>
        </p:txBody>
      </p:sp>
      <p:sp>
        <p:nvSpPr>
          <p:cNvPr id="20" name="Footer Placeholder 19"/>
          <p:cNvSpPr>
            <a:spLocks noGrp="1"/>
          </p:cNvSpPr>
          <p:nvPr>
            <p:ph type="ftr" sz="quarter" idx="12"/>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300">
        <p:cut/>
      </p:transition>
    </mc:Choice>
    <mc:Fallback xmlns="">
      <p:transition>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 name="Group 22"/>
          <p:cNvGrpSpPr/>
          <p:nvPr/>
        </p:nvGrpSpPr>
        <p:grpSpPr>
          <a:xfrm>
            <a:off x="1438274" y="6629400"/>
            <a:ext cx="7705726" cy="228600"/>
            <a:chOff x="1438274" y="6629400"/>
            <a:chExt cx="7705726" cy="228600"/>
          </a:xfrm>
        </p:grpSpPr>
        <p:sp>
          <p:nvSpPr>
            <p:cNvPr id="27" name="Rectangle 26"/>
            <p:cNvSpPr/>
            <p:nvPr/>
          </p:nvSpPr>
          <p:spPr>
            <a:xfrm>
              <a:off x="8763000" y="662940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142480" y="662940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1438274" y="6629400"/>
              <a:ext cx="5663565"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1752600" y="5245101"/>
            <a:ext cx="6934199" cy="1155700"/>
          </a:xfrm>
        </p:spPr>
        <p:txBody>
          <a:bodyPr anchor="t">
            <a:normAutofit/>
          </a:bodyPr>
          <a:lstStyle>
            <a:lvl1pPr algn="r">
              <a:defRPr sz="4200" b="0" i="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52600" y="4114800"/>
            <a:ext cx="6934199" cy="1130300"/>
          </a:xfrm>
        </p:spPr>
        <p:txBody>
          <a:bodyPr anchor="b">
            <a:normAutofit/>
          </a:bodyPr>
          <a:lstStyle>
            <a:lvl1pPr marL="0" indent="0" algn="r">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10" name="Picture 9" descr="9_01.jpg"/>
          <p:cNvPicPr>
            <a:picLocks noChangeAspect="1"/>
          </p:cNvPicPr>
          <p:nvPr/>
        </p:nvPicPr>
        <p:blipFill>
          <a:blip r:embed="rId2"/>
          <a:stretch>
            <a:fillRect/>
          </a:stretch>
        </p:blipFill>
        <p:spPr>
          <a:xfrm>
            <a:off x="0" y="0"/>
            <a:ext cx="1363980" cy="6858000"/>
          </a:xfrm>
          <a:prstGeom prst="rect">
            <a:avLst/>
          </a:prstGeom>
        </p:spPr>
      </p:pic>
      <p:sp>
        <p:nvSpPr>
          <p:cNvPr id="24" name="Date Placeholder 23"/>
          <p:cNvSpPr>
            <a:spLocks noGrp="1"/>
          </p:cNvSpPr>
          <p:nvPr>
            <p:ph type="dt" sz="half" idx="10"/>
          </p:nvPr>
        </p:nvSpPr>
        <p:spPr>
          <a:xfrm>
            <a:off x="7162800" y="6610350"/>
            <a:ext cx="1524000" cy="246888"/>
          </a:xfrm>
        </p:spPr>
        <p:txBody>
          <a:bodyPr/>
          <a:lstStyle/>
          <a:p>
            <a:fld id="{C1DFDBC0-9D01-4A24-89E2-E128C2E82389}" type="datetimeFigureOut">
              <a:rPr lang="en-US" smtClean="0"/>
              <a:t>4/23/2013</a:t>
            </a:fld>
            <a:endParaRPr lang="en-US"/>
          </a:p>
        </p:txBody>
      </p:sp>
      <p:sp>
        <p:nvSpPr>
          <p:cNvPr id="25" name="Slide Number Placeholder 24"/>
          <p:cNvSpPr>
            <a:spLocks noGrp="1"/>
          </p:cNvSpPr>
          <p:nvPr>
            <p:ph type="sldNum" sz="quarter" idx="11"/>
          </p:nvPr>
        </p:nvSpPr>
        <p:spPr>
          <a:xfrm>
            <a:off x="8742680" y="6610350"/>
            <a:ext cx="381000" cy="246888"/>
          </a:xfrm>
        </p:spPr>
        <p:txBody>
          <a:bodyPr/>
          <a:lstStyle/>
          <a:p>
            <a:fld id="{69DC8080-4DD6-456E-A292-3948E30A3B58}" type="slidenum">
              <a:rPr lang="en-US" smtClean="0"/>
              <a:t>‹#›</a:t>
            </a:fld>
            <a:endParaRPr lang="en-US"/>
          </a:p>
        </p:txBody>
      </p:sp>
      <p:sp>
        <p:nvSpPr>
          <p:cNvPr id="26" name="Footer Placeholder 25"/>
          <p:cNvSpPr>
            <a:spLocks noGrp="1"/>
          </p:cNvSpPr>
          <p:nvPr>
            <p:ph type="ftr" sz="quarter" idx="12"/>
          </p:nvPr>
        </p:nvSpPr>
        <p:spPr>
          <a:xfrm>
            <a:off x="1524000" y="6610350"/>
            <a:ext cx="5562600" cy="247650"/>
          </a:xfrm>
        </p:spPr>
        <p:txBody>
          <a:bodyPr/>
          <a:lstStyle/>
          <a:p>
            <a:endParaRPr lang="en-US"/>
          </a:p>
        </p:txBody>
      </p:sp>
      <p:pic>
        <p:nvPicPr>
          <p:cNvPr id="20" name="Picture 19" descr="vert_bar_02.png"/>
          <p:cNvPicPr preferRelativeResize="0">
            <a:picLocks/>
          </p:cNvPicPr>
          <p:nvPr/>
        </p:nvPicPr>
        <p:blipFill>
          <a:blip r:embed="rId3">
            <a:duotone>
              <a:schemeClr val="accent3">
                <a:shade val="45000"/>
                <a:satMod val="135000"/>
              </a:schemeClr>
              <a:prstClr val="white"/>
            </a:duotone>
          </a:blip>
          <a:stretch>
            <a:fillRect/>
          </a:stretch>
        </p:blipFill>
        <p:spPr>
          <a:xfrm>
            <a:off x="1362456" y="0"/>
            <a:ext cx="73152"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300">
        <p:cut/>
      </p:transition>
    </mc:Choice>
    <mc:Fallback xmlns="">
      <p:transition>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3" name="Picture 12" descr="bar_06.png"/>
          <p:cNvPicPr>
            <a:picLocks noChangeAspect="1"/>
          </p:cNvPicPr>
          <p:nvPr/>
        </p:nvPicPr>
        <p:blipFill>
          <a:blip r:embed="rId2">
            <a:duotone>
              <a:schemeClr val="accent4">
                <a:shade val="45000"/>
                <a:satMod val="135000"/>
              </a:schemeClr>
              <a:prstClr val="white"/>
            </a:duotone>
          </a:blip>
          <a:stretch>
            <a:fillRect/>
          </a:stretch>
        </p:blipFill>
        <p:spPr>
          <a:xfrm>
            <a:off x="0" y="403860"/>
            <a:ext cx="9144000" cy="5334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pic>
        <p:nvPicPr>
          <p:cNvPr id="12" name="Picture 11" descr="3_01.jpg"/>
          <p:cNvPicPr>
            <a:picLocks noChangeAspect="1"/>
          </p:cNvPicPr>
          <p:nvPr/>
        </p:nvPicPr>
        <p:blipFill>
          <a:blip r:embed="rId3"/>
          <a:stretch>
            <a:fillRect/>
          </a:stretch>
        </p:blipFill>
        <p:spPr>
          <a:xfrm>
            <a:off x="0" y="0"/>
            <a:ext cx="9144000" cy="403860"/>
          </a:xfrm>
          <a:prstGeom prst="rect">
            <a:avLst/>
          </a:prstGeom>
        </p:spPr>
      </p:pic>
      <p:sp>
        <p:nvSpPr>
          <p:cNvPr id="14" name="Content Placeholder 13"/>
          <p:cNvSpPr>
            <a:spLocks noGrp="1"/>
          </p:cNvSpPr>
          <p:nvPr>
            <p:ph sz="quarter" idx="13"/>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Content Placeholder 15"/>
          <p:cNvSpPr>
            <a:spLocks noGrp="1"/>
          </p:cNvSpPr>
          <p:nvPr>
            <p:ph sz="quarter" idx="14"/>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3" name="Group 14"/>
          <p:cNvGrpSpPr/>
          <p:nvPr/>
        </p:nvGrpSpPr>
        <p:grpSpPr>
          <a:xfrm>
            <a:off x="0" y="6631305"/>
            <a:ext cx="9144000" cy="228600"/>
            <a:chOff x="0" y="6583680"/>
            <a:chExt cx="9144000" cy="228600"/>
          </a:xfrm>
        </p:grpSpPr>
        <p:sp>
          <p:nvSpPr>
            <p:cNvPr id="17" name="Rectangle 16"/>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Date Placeholder 19"/>
          <p:cNvSpPr>
            <a:spLocks noGrp="1"/>
          </p:cNvSpPr>
          <p:nvPr>
            <p:ph type="dt" sz="half" idx="15"/>
          </p:nvPr>
        </p:nvSpPr>
        <p:spPr/>
        <p:txBody>
          <a:bodyPr/>
          <a:lstStyle/>
          <a:p>
            <a:fld id="{C1DFDBC0-9D01-4A24-89E2-E128C2E82389}" type="datetimeFigureOut">
              <a:rPr lang="en-US" smtClean="0"/>
              <a:t>4/23/2013</a:t>
            </a:fld>
            <a:endParaRPr lang="en-US"/>
          </a:p>
        </p:txBody>
      </p:sp>
      <p:sp>
        <p:nvSpPr>
          <p:cNvPr id="21" name="Slide Number Placeholder 20"/>
          <p:cNvSpPr>
            <a:spLocks noGrp="1"/>
          </p:cNvSpPr>
          <p:nvPr>
            <p:ph type="sldNum" sz="quarter" idx="16"/>
          </p:nvPr>
        </p:nvSpPr>
        <p:spPr/>
        <p:txBody>
          <a:bodyPr/>
          <a:lstStyle/>
          <a:p>
            <a:fld id="{69DC8080-4DD6-456E-A292-3948E30A3B58}" type="slidenum">
              <a:rPr lang="en-US" smtClean="0"/>
              <a:t>‹#›</a:t>
            </a:fld>
            <a:endParaRPr lang="en-US"/>
          </a:p>
        </p:txBody>
      </p:sp>
      <p:sp>
        <p:nvSpPr>
          <p:cNvPr id="22" name="Footer Placeholder 21"/>
          <p:cNvSpPr>
            <a:spLocks noGrp="1"/>
          </p:cNvSpPr>
          <p:nvPr>
            <p:ph type="ftr" sz="quarter" idx="17"/>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300">
        <p:cut/>
      </p:transition>
    </mc:Choice>
    <mc:Fallback xmlns="">
      <p:transition>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981200"/>
            <a:ext cx="4040188" cy="411162"/>
          </a:xfrm>
        </p:spPr>
        <p:txBody>
          <a:bodyPr lIns="0" rIns="0" anchor="b">
            <a:noAutofit/>
          </a:bodyPr>
          <a:lstStyle>
            <a:lvl1pPr marL="0" indent="0">
              <a:lnSpc>
                <a:spcPct val="100000"/>
              </a:lnSpc>
              <a:buNone/>
              <a:defRPr sz="1600" b="1" i="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pic>
        <p:nvPicPr>
          <p:cNvPr id="14" name="Picture 13" descr="4_01.jpg"/>
          <p:cNvPicPr>
            <a:picLocks noChangeAspect="1"/>
          </p:cNvPicPr>
          <p:nvPr/>
        </p:nvPicPr>
        <p:blipFill>
          <a:blip r:embed="rId2"/>
          <a:stretch>
            <a:fillRect/>
          </a:stretch>
        </p:blipFill>
        <p:spPr>
          <a:xfrm>
            <a:off x="0" y="0"/>
            <a:ext cx="9144000" cy="403860"/>
          </a:xfrm>
          <a:prstGeom prst="rect">
            <a:avLst/>
          </a:prstGeom>
        </p:spPr>
      </p:pic>
      <p:sp>
        <p:nvSpPr>
          <p:cNvPr id="15" name="Text Placeholder 2"/>
          <p:cNvSpPr>
            <a:spLocks noGrp="1"/>
          </p:cNvSpPr>
          <p:nvPr>
            <p:ph type="body" idx="13"/>
          </p:nvPr>
        </p:nvSpPr>
        <p:spPr>
          <a:xfrm>
            <a:off x="4648200" y="1981200"/>
            <a:ext cx="4040188" cy="411162"/>
          </a:xfrm>
        </p:spPr>
        <p:txBody>
          <a:bodyPr lIns="0" rIns="0" anchor="b">
            <a:noAutofit/>
          </a:bodyPr>
          <a:lstStyle>
            <a:lvl1pPr marL="0" indent="0">
              <a:lnSpc>
                <a:spcPct val="100000"/>
              </a:lnSpc>
              <a:buNone/>
              <a:defRPr sz="1600" b="1" i="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7" name="Content Placeholder 16"/>
          <p:cNvSpPr>
            <a:spLocks noGrp="1"/>
          </p:cNvSpPr>
          <p:nvPr>
            <p:ph sz="quarter" idx="14"/>
          </p:nvPr>
        </p:nvSpPr>
        <p:spPr>
          <a:xfrm>
            <a:off x="457200" y="2438400"/>
            <a:ext cx="40386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9" name="Content Placeholder 18"/>
          <p:cNvSpPr>
            <a:spLocks noGrp="1"/>
          </p:cNvSpPr>
          <p:nvPr>
            <p:ph sz="quarter" idx="15"/>
          </p:nvPr>
        </p:nvSpPr>
        <p:spPr>
          <a:xfrm>
            <a:off x="4648200" y="2438400"/>
            <a:ext cx="40386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6" name="Picture 15" descr="bar_06.png"/>
          <p:cNvPicPr>
            <a:picLocks noChangeAspect="1"/>
          </p:cNvPicPr>
          <p:nvPr/>
        </p:nvPicPr>
        <p:blipFill>
          <a:blip r:embed="rId3">
            <a:duotone>
              <a:schemeClr val="accent5">
                <a:shade val="45000"/>
                <a:satMod val="135000"/>
              </a:schemeClr>
              <a:prstClr val="white"/>
            </a:duotone>
          </a:blip>
          <a:stretch>
            <a:fillRect/>
          </a:stretch>
        </p:blipFill>
        <p:spPr>
          <a:xfrm>
            <a:off x="0" y="403860"/>
            <a:ext cx="9144000" cy="53340"/>
          </a:xfrm>
          <a:prstGeom prst="rect">
            <a:avLst/>
          </a:prstGeom>
        </p:spPr>
      </p:pic>
      <p:grpSp>
        <p:nvGrpSpPr>
          <p:cNvPr id="4" name="Group 17"/>
          <p:cNvGrpSpPr/>
          <p:nvPr/>
        </p:nvGrpSpPr>
        <p:grpSpPr>
          <a:xfrm>
            <a:off x="0" y="6631305"/>
            <a:ext cx="9144000" cy="228600"/>
            <a:chOff x="0" y="6583680"/>
            <a:chExt cx="9144000" cy="228600"/>
          </a:xfrm>
        </p:grpSpPr>
        <p:sp>
          <p:nvSpPr>
            <p:cNvPr id="20" name="Rectangle 19"/>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Date Placeholder 22"/>
          <p:cNvSpPr>
            <a:spLocks noGrp="1"/>
          </p:cNvSpPr>
          <p:nvPr>
            <p:ph type="dt" sz="half" idx="16"/>
          </p:nvPr>
        </p:nvSpPr>
        <p:spPr/>
        <p:txBody>
          <a:bodyPr/>
          <a:lstStyle/>
          <a:p>
            <a:fld id="{C1DFDBC0-9D01-4A24-89E2-E128C2E82389}" type="datetimeFigureOut">
              <a:rPr lang="en-US" smtClean="0"/>
              <a:t>4/23/2013</a:t>
            </a:fld>
            <a:endParaRPr lang="en-US"/>
          </a:p>
        </p:txBody>
      </p:sp>
      <p:sp>
        <p:nvSpPr>
          <p:cNvPr id="24" name="Slide Number Placeholder 23"/>
          <p:cNvSpPr>
            <a:spLocks noGrp="1"/>
          </p:cNvSpPr>
          <p:nvPr>
            <p:ph type="sldNum" sz="quarter" idx="17"/>
          </p:nvPr>
        </p:nvSpPr>
        <p:spPr/>
        <p:txBody>
          <a:bodyPr/>
          <a:lstStyle/>
          <a:p>
            <a:fld id="{69DC8080-4DD6-456E-A292-3948E30A3B58}" type="slidenum">
              <a:rPr lang="en-US" smtClean="0"/>
              <a:t>‹#›</a:t>
            </a:fld>
            <a:endParaRPr lang="en-US"/>
          </a:p>
        </p:txBody>
      </p:sp>
      <p:sp>
        <p:nvSpPr>
          <p:cNvPr id="25" name="Footer Placeholder 24"/>
          <p:cNvSpPr>
            <a:spLocks noGrp="1"/>
          </p:cNvSpPr>
          <p:nvPr>
            <p:ph type="ftr" sz="quarter" idx="18"/>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300">
        <p:cut/>
      </p:transition>
    </mc:Choice>
    <mc:Fallback xmlns="">
      <p:transition>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10" name="Picture 9" descr="2_01.jpg"/>
          <p:cNvPicPr>
            <a:picLocks noChangeAspect="1"/>
          </p:cNvPicPr>
          <p:nvPr/>
        </p:nvPicPr>
        <p:blipFill>
          <a:blip r:embed="rId2"/>
          <a:stretch>
            <a:fillRect/>
          </a:stretch>
        </p:blipFill>
        <p:spPr>
          <a:xfrm>
            <a:off x="0" y="0"/>
            <a:ext cx="9144000" cy="403860"/>
          </a:xfrm>
          <a:prstGeom prst="rect">
            <a:avLst/>
          </a:prstGeom>
        </p:spPr>
      </p:pic>
      <p:pic>
        <p:nvPicPr>
          <p:cNvPr id="11" name="Picture 10" descr="bar_06.png"/>
          <p:cNvPicPr>
            <a:picLocks noChangeAspect="1"/>
          </p:cNvPicPr>
          <p:nvPr/>
        </p:nvPicPr>
        <p:blipFill>
          <a:blip r:embed="rId3">
            <a:duotone>
              <a:schemeClr val="accent6">
                <a:shade val="45000"/>
                <a:satMod val="135000"/>
              </a:schemeClr>
              <a:prstClr val="white"/>
            </a:duotone>
          </a:blip>
          <a:stretch>
            <a:fillRect/>
          </a:stretch>
        </p:blipFill>
        <p:spPr>
          <a:xfrm>
            <a:off x="0" y="403860"/>
            <a:ext cx="9144000" cy="53340"/>
          </a:xfrm>
          <a:prstGeom prst="rect">
            <a:avLst/>
          </a:prstGeom>
        </p:spPr>
      </p:pic>
      <p:grpSp>
        <p:nvGrpSpPr>
          <p:cNvPr id="3" name="Group 11"/>
          <p:cNvGrpSpPr/>
          <p:nvPr/>
        </p:nvGrpSpPr>
        <p:grpSpPr>
          <a:xfrm>
            <a:off x="0" y="6631305"/>
            <a:ext cx="9144000" cy="228600"/>
            <a:chOff x="0" y="6583680"/>
            <a:chExt cx="9144000" cy="228600"/>
          </a:xfrm>
        </p:grpSpPr>
        <p:sp>
          <p:nvSpPr>
            <p:cNvPr id="13" name="Rectangle 12"/>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Date Placeholder 15"/>
          <p:cNvSpPr>
            <a:spLocks noGrp="1"/>
          </p:cNvSpPr>
          <p:nvPr>
            <p:ph type="dt" sz="half" idx="10"/>
          </p:nvPr>
        </p:nvSpPr>
        <p:spPr/>
        <p:txBody>
          <a:bodyPr/>
          <a:lstStyle/>
          <a:p>
            <a:fld id="{C1DFDBC0-9D01-4A24-89E2-E128C2E82389}" type="datetimeFigureOut">
              <a:rPr lang="en-US" smtClean="0"/>
              <a:t>4/23/2013</a:t>
            </a:fld>
            <a:endParaRPr lang="en-US"/>
          </a:p>
        </p:txBody>
      </p:sp>
      <p:sp>
        <p:nvSpPr>
          <p:cNvPr id="17" name="Slide Number Placeholder 16"/>
          <p:cNvSpPr>
            <a:spLocks noGrp="1"/>
          </p:cNvSpPr>
          <p:nvPr>
            <p:ph type="sldNum" sz="quarter" idx="11"/>
          </p:nvPr>
        </p:nvSpPr>
        <p:spPr/>
        <p:txBody>
          <a:bodyPr/>
          <a:lstStyle/>
          <a:p>
            <a:fld id="{69DC8080-4DD6-456E-A292-3948E30A3B58}" type="slidenum">
              <a:rPr lang="en-US" smtClean="0"/>
              <a:t>‹#›</a:t>
            </a:fld>
            <a:endParaRPr lang="en-US"/>
          </a:p>
        </p:txBody>
      </p:sp>
      <p:sp>
        <p:nvSpPr>
          <p:cNvPr id="18" name="Footer Placeholder 17"/>
          <p:cNvSpPr>
            <a:spLocks noGrp="1"/>
          </p:cNvSpPr>
          <p:nvPr>
            <p:ph type="ftr" sz="quarter" idx="12"/>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300">
        <p:cut/>
      </p:transition>
    </mc:Choice>
    <mc:Fallback xmlns="">
      <p:transition>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8"/>
          <p:cNvGrpSpPr/>
          <p:nvPr/>
        </p:nvGrpSpPr>
        <p:grpSpPr>
          <a:xfrm>
            <a:off x="0" y="6631305"/>
            <a:ext cx="9144000" cy="228600"/>
            <a:chOff x="0" y="6583680"/>
            <a:chExt cx="9144000" cy="228600"/>
          </a:xfrm>
        </p:grpSpPr>
        <p:sp>
          <p:nvSpPr>
            <p:cNvPr id="10" name="Rectangle 9"/>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Date Placeholder 12"/>
          <p:cNvSpPr>
            <a:spLocks noGrp="1"/>
          </p:cNvSpPr>
          <p:nvPr>
            <p:ph type="dt" sz="half" idx="10"/>
          </p:nvPr>
        </p:nvSpPr>
        <p:spPr/>
        <p:txBody>
          <a:bodyPr/>
          <a:lstStyle/>
          <a:p>
            <a:fld id="{C1DFDBC0-9D01-4A24-89E2-E128C2E82389}" type="datetimeFigureOut">
              <a:rPr lang="en-US" smtClean="0"/>
              <a:t>4/23/2013</a:t>
            </a:fld>
            <a:endParaRPr lang="en-US"/>
          </a:p>
        </p:txBody>
      </p:sp>
      <p:sp>
        <p:nvSpPr>
          <p:cNvPr id="14" name="Slide Number Placeholder 13"/>
          <p:cNvSpPr>
            <a:spLocks noGrp="1"/>
          </p:cNvSpPr>
          <p:nvPr>
            <p:ph type="sldNum" sz="quarter" idx="11"/>
          </p:nvPr>
        </p:nvSpPr>
        <p:spPr/>
        <p:txBody>
          <a:bodyPr/>
          <a:lstStyle/>
          <a:p>
            <a:fld id="{69DC8080-4DD6-456E-A292-3948E30A3B58}" type="slidenum">
              <a:rPr lang="en-US" smtClean="0"/>
              <a:t>‹#›</a:t>
            </a:fld>
            <a:endParaRPr lang="en-US"/>
          </a:p>
        </p:txBody>
      </p:sp>
      <p:sp>
        <p:nvSpPr>
          <p:cNvPr id="22" name="Footer Placeholder 21"/>
          <p:cNvSpPr>
            <a:spLocks noGrp="1"/>
          </p:cNvSpPr>
          <p:nvPr>
            <p:ph type="ftr" sz="quarter" idx="12"/>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300">
        <p:cut/>
      </p:transition>
    </mc:Choice>
    <mc:Fallback xmlns="">
      <p:transition>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2" name="Picture 11" descr="3_01.jpg"/>
          <p:cNvPicPr>
            <a:picLocks noChangeAspect="1"/>
          </p:cNvPicPr>
          <p:nvPr/>
        </p:nvPicPr>
        <p:blipFill>
          <a:blip r:embed="rId2"/>
          <a:stretch>
            <a:fillRect/>
          </a:stretch>
        </p:blipFill>
        <p:spPr>
          <a:xfrm>
            <a:off x="0" y="0"/>
            <a:ext cx="9144000" cy="403860"/>
          </a:xfrm>
          <a:prstGeom prst="rect">
            <a:avLst/>
          </a:prstGeom>
        </p:spPr>
      </p:pic>
      <p:sp>
        <p:nvSpPr>
          <p:cNvPr id="13" name="Text Placeholder 2"/>
          <p:cNvSpPr>
            <a:spLocks noGrp="1"/>
          </p:cNvSpPr>
          <p:nvPr>
            <p:ph type="title"/>
          </p:nvPr>
        </p:nvSpPr>
        <p:spPr>
          <a:xfrm>
            <a:off x="457200" y="1524000"/>
            <a:ext cx="3352800" cy="914400"/>
          </a:xfrm>
        </p:spPr>
        <p:txBody>
          <a:bodyPr lIns="0" rIns="0" anchor="b">
            <a:noAutofit/>
          </a:bodyPr>
          <a:lstStyle>
            <a:lvl1pPr marL="0" indent="0">
              <a:lnSpc>
                <a:spcPct val="100000"/>
              </a:lnSpc>
              <a:buNone/>
              <a:defRPr sz="1800" b="1" i="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title style</a:t>
            </a:r>
          </a:p>
        </p:txBody>
      </p:sp>
      <p:sp>
        <p:nvSpPr>
          <p:cNvPr id="15" name="Content Placeholder 14"/>
          <p:cNvSpPr>
            <a:spLocks noGrp="1"/>
          </p:cNvSpPr>
          <p:nvPr>
            <p:ph sz="quarter" idx="14"/>
          </p:nvPr>
        </p:nvSpPr>
        <p:spPr>
          <a:xfrm>
            <a:off x="4419600" y="1524000"/>
            <a:ext cx="42672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idx="2"/>
          </p:nvPr>
        </p:nvSpPr>
        <p:spPr>
          <a:xfrm>
            <a:off x="457201" y="2514599"/>
            <a:ext cx="3352800" cy="3127248"/>
          </a:xfrm>
        </p:spPr>
        <p:txBody>
          <a:bodyPr/>
          <a:lstStyle>
            <a:lvl1pPr marL="0" indent="0">
              <a:lnSpc>
                <a:spcPct val="150000"/>
              </a:lnSpc>
              <a:spcBef>
                <a:spcPts val="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14" name="Picture 13" descr="bar_06.png"/>
          <p:cNvPicPr>
            <a:picLocks noChangeAspect="1"/>
          </p:cNvPicPr>
          <p:nvPr/>
        </p:nvPicPr>
        <p:blipFill>
          <a:blip r:embed="rId3">
            <a:duotone>
              <a:schemeClr val="accent1">
                <a:shade val="45000"/>
                <a:satMod val="135000"/>
              </a:schemeClr>
              <a:prstClr val="white"/>
            </a:duotone>
          </a:blip>
          <a:stretch>
            <a:fillRect/>
          </a:stretch>
        </p:blipFill>
        <p:spPr>
          <a:xfrm>
            <a:off x="0" y="403860"/>
            <a:ext cx="9144000" cy="53340"/>
          </a:xfrm>
          <a:prstGeom prst="rect">
            <a:avLst/>
          </a:prstGeom>
        </p:spPr>
      </p:pic>
      <p:grpSp>
        <p:nvGrpSpPr>
          <p:cNvPr id="2" name="Group 15"/>
          <p:cNvGrpSpPr/>
          <p:nvPr/>
        </p:nvGrpSpPr>
        <p:grpSpPr>
          <a:xfrm>
            <a:off x="0" y="6631305"/>
            <a:ext cx="9144000" cy="228600"/>
            <a:chOff x="0" y="6583680"/>
            <a:chExt cx="9144000" cy="228600"/>
          </a:xfrm>
        </p:grpSpPr>
        <p:sp>
          <p:nvSpPr>
            <p:cNvPr id="17" name="Rectangle 16"/>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Date Placeholder 19"/>
          <p:cNvSpPr>
            <a:spLocks noGrp="1"/>
          </p:cNvSpPr>
          <p:nvPr>
            <p:ph type="dt" sz="half" idx="15"/>
          </p:nvPr>
        </p:nvSpPr>
        <p:spPr/>
        <p:txBody>
          <a:bodyPr/>
          <a:lstStyle/>
          <a:p>
            <a:fld id="{C1DFDBC0-9D01-4A24-89E2-E128C2E82389}" type="datetimeFigureOut">
              <a:rPr lang="en-US" smtClean="0"/>
              <a:t>4/23/2013</a:t>
            </a:fld>
            <a:endParaRPr lang="en-US"/>
          </a:p>
        </p:txBody>
      </p:sp>
      <p:sp>
        <p:nvSpPr>
          <p:cNvPr id="21" name="Slide Number Placeholder 20"/>
          <p:cNvSpPr>
            <a:spLocks noGrp="1"/>
          </p:cNvSpPr>
          <p:nvPr>
            <p:ph type="sldNum" sz="quarter" idx="16"/>
          </p:nvPr>
        </p:nvSpPr>
        <p:spPr/>
        <p:txBody>
          <a:bodyPr/>
          <a:lstStyle/>
          <a:p>
            <a:fld id="{69DC8080-4DD6-456E-A292-3948E30A3B58}" type="slidenum">
              <a:rPr lang="en-US" smtClean="0"/>
              <a:t>‹#›</a:t>
            </a:fld>
            <a:endParaRPr lang="en-US"/>
          </a:p>
        </p:txBody>
      </p:sp>
      <p:sp>
        <p:nvSpPr>
          <p:cNvPr id="22" name="Footer Placeholder 21"/>
          <p:cNvSpPr>
            <a:spLocks noGrp="1"/>
          </p:cNvSpPr>
          <p:nvPr>
            <p:ph type="ftr" sz="quarter" idx="17"/>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300">
        <p:cut/>
      </p:transition>
    </mc:Choice>
    <mc:Fallback xmlns="">
      <p:transition>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2" name="Group 15"/>
          <p:cNvGrpSpPr/>
          <p:nvPr/>
        </p:nvGrpSpPr>
        <p:grpSpPr>
          <a:xfrm>
            <a:off x="0" y="6631305"/>
            <a:ext cx="9144000" cy="228600"/>
            <a:chOff x="0" y="6583680"/>
            <a:chExt cx="9144000" cy="228600"/>
          </a:xfrm>
        </p:grpSpPr>
        <p:sp>
          <p:nvSpPr>
            <p:cNvPr id="13" name="Rectangle 12"/>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457200" y="1527048"/>
            <a:ext cx="3355848" cy="914400"/>
          </a:xfrm>
        </p:spPr>
        <p:txBody>
          <a:bodyPr anchor="b">
            <a:normAutofit/>
          </a:bodyPr>
          <a:lstStyle>
            <a:lvl1pPr algn="l">
              <a:defRPr lang="en-US" sz="1800" b="1" i="0" kern="1200" cap="all" spc="100" baseline="0" dirty="0" smtClean="0">
                <a:solidFill>
                  <a:schemeClr val="tx2"/>
                </a:solidFill>
                <a:latin typeface="+mn-lt"/>
                <a:ea typeface="+mn-ea"/>
                <a:cs typeface="+mn-cs"/>
              </a:defRPr>
            </a:lvl1pPr>
          </a:lstStyle>
          <a:p>
            <a:pPr marL="0" lvl="0" indent="0" algn="l" defTabSz="914400" rtl="0" eaLnBrk="1" latinLnBrk="0" hangingPunct="1">
              <a:lnSpc>
                <a:spcPct val="100000"/>
              </a:lnSpc>
              <a:spcBef>
                <a:spcPct val="20000"/>
              </a:spcBef>
              <a:spcAft>
                <a:spcPts val="600"/>
              </a:spcAft>
              <a:buFont typeface="Wingdings" pitchFamily="2" charset="2"/>
              <a:buNone/>
            </a:pPr>
            <a:r>
              <a:rPr lang="en-US" smtClean="0"/>
              <a:t>Click to edit Master title style</a:t>
            </a:r>
            <a:endParaRPr lang="en-US" dirty="0"/>
          </a:p>
        </p:txBody>
      </p:sp>
      <p:sp>
        <p:nvSpPr>
          <p:cNvPr id="3" name="Picture Placeholder 2"/>
          <p:cNvSpPr>
            <a:spLocks noGrp="1"/>
          </p:cNvSpPr>
          <p:nvPr>
            <p:ph type="pic" idx="1"/>
          </p:nvPr>
        </p:nvSpPr>
        <p:spPr>
          <a:xfrm>
            <a:off x="4425696" y="1554480"/>
            <a:ext cx="4270248" cy="4059936"/>
          </a:xfrm>
          <a:solidFill>
            <a:schemeClr val="bg1"/>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514600"/>
            <a:ext cx="3355848" cy="3127248"/>
          </a:xfrm>
        </p:spPr>
        <p:txBody>
          <a:bodyPr/>
          <a:lstStyle>
            <a:lvl1pPr marL="0" indent="0">
              <a:lnSpc>
                <a:spcPct val="150000"/>
              </a:lnSpc>
              <a:spcBef>
                <a:spcPts val="0"/>
              </a:spcBef>
              <a:buNone/>
              <a:defRPr lang="en-US" sz="1400" kern="1200" baseline="0" dirty="0" smtClean="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DFDBC0-9D01-4A24-89E2-E128C2E82389}" type="datetimeFigureOut">
              <a:rPr lang="en-US" smtClean="0"/>
              <a:t>4/23/2013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DC8080-4DD6-456E-A292-3948E30A3B58}" type="slidenum">
              <a:rPr lang="en-US" smtClean="0"/>
              <a:t>‹#›</a:t>
            </a:fld>
            <a:endParaRPr lang="en-US"/>
          </a:p>
        </p:txBody>
      </p:sp>
      <p:pic>
        <p:nvPicPr>
          <p:cNvPr id="8" name="Picture 7" descr="4_01.jpg"/>
          <p:cNvPicPr>
            <a:picLocks noChangeAspect="1"/>
          </p:cNvPicPr>
          <p:nvPr/>
        </p:nvPicPr>
        <p:blipFill>
          <a:blip r:embed="rId2"/>
          <a:stretch>
            <a:fillRect/>
          </a:stretch>
        </p:blipFill>
        <p:spPr>
          <a:xfrm>
            <a:off x="0" y="0"/>
            <a:ext cx="9144000" cy="403860"/>
          </a:xfrm>
          <a:prstGeom prst="rect">
            <a:avLst/>
          </a:prstGeom>
        </p:spPr>
      </p:pic>
      <p:pic>
        <p:nvPicPr>
          <p:cNvPr id="9" name="Picture 8" descr="bar_06.png"/>
          <p:cNvPicPr>
            <a:picLocks noChangeAspect="1"/>
          </p:cNvPicPr>
          <p:nvPr/>
        </p:nvPicPr>
        <p:blipFill>
          <a:blip r:embed="rId3">
            <a:duotone>
              <a:schemeClr val="accent2">
                <a:shade val="45000"/>
                <a:satMod val="135000"/>
              </a:schemeClr>
              <a:prstClr val="white"/>
            </a:duotone>
          </a:blip>
          <a:stretch>
            <a:fillRect/>
          </a:stretch>
        </p:blipFill>
        <p:spPr>
          <a:xfrm>
            <a:off x="0" y="403860"/>
            <a:ext cx="9144000" cy="53340"/>
          </a:xfrm>
          <a:prstGeom prst="rect">
            <a:avLst/>
          </a:prstGeom>
        </p:spPr>
      </p:pic>
      <p:cxnSp>
        <p:nvCxnSpPr>
          <p:cNvPr id="10" name="Straight Connector 9"/>
          <p:cNvCxnSpPr/>
          <p:nvPr/>
        </p:nvCxnSpPr>
        <p:spPr>
          <a:xfrm>
            <a:off x="4419600" y="1524000"/>
            <a:ext cx="4267200"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419600" y="5637212"/>
            <a:ext cx="4267200"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300">
        <p:cut/>
      </p:transition>
    </mc:Choice>
    <mc:Fallback xmlns="">
      <p:transition>
        <p:cu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bg1">
                  <a:alpha val="0"/>
                </a:schemeClr>
              </a:gs>
              <a:gs pos="34000">
                <a:schemeClr val="bg1">
                  <a:lumMod val="75000"/>
                  <a:alpha val="61000"/>
                </a:schemeClr>
              </a:gs>
              <a:gs pos="38000">
                <a:schemeClr val="bg1">
                  <a:lumMod val="75000"/>
                  <a:alpha val="76000"/>
                </a:schemeClr>
              </a:gs>
              <a:gs pos="100000">
                <a:schemeClr val="bg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990600"/>
            <a:ext cx="8229600" cy="9144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981200"/>
            <a:ext cx="8229600" cy="4144963"/>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162800" y="6610350"/>
            <a:ext cx="1524000" cy="228600"/>
          </a:xfrm>
          <a:prstGeom prst="rect">
            <a:avLst/>
          </a:prstGeom>
        </p:spPr>
        <p:txBody>
          <a:bodyPr vert="horz" lIns="91440" tIns="45720" rIns="91440" bIns="45720" rtlCol="0" anchor="ctr"/>
          <a:lstStyle>
            <a:lvl1pPr algn="r">
              <a:defRPr sz="900" baseline="0">
                <a:solidFill>
                  <a:schemeClr val="tx1"/>
                </a:solidFill>
              </a:defRPr>
            </a:lvl1pPr>
          </a:lstStyle>
          <a:p>
            <a:fld id="{C1DFDBC0-9D01-4A24-89E2-E128C2E82389}" type="datetimeFigureOut">
              <a:rPr lang="en-US" smtClean="0"/>
              <a:t>4/23/2013</a:t>
            </a:fld>
            <a:endParaRPr lang="en-US"/>
          </a:p>
        </p:txBody>
      </p:sp>
      <p:sp>
        <p:nvSpPr>
          <p:cNvPr id="5" name="Footer Placeholder 4"/>
          <p:cNvSpPr>
            <a:spLocks noGrp="1"/>
          </p:cNvSpPr>
          <p:nvPr>
            <p:ph type="ftr" sz="quarter" idx="3"/>
          </p:nvPr>
        </p:nvSpPr>
        <p:spPr>
          <a:xfrm>
            <a:off x="457200" y="6610350"/>
            <a:ext cx="6629400" cy="228600"/>
          </a:xfrm>
          <a:prstGeom prst="rect">
            <a:avLst/>
          </a:prstGeom>
        </p:spPr>
        <p:txBody>
          <a:bodyPr vert="horz" lIns="91440" tIns="45720" rIns="91440" bIns="45720" rtlCol="0" anchor="ctr"/>
          <a:lstStyle>
            <a:lvl1pPr algn="r">
              <a:defRPr sz="900" baseline="0">
                <a:solidFill>
                  <a:schemeClr val="tx1"/>
                </a:solidFill>
              </a:defRPr>
            </a:lvl1pPr>
          </a:lstStyle>
          <a:p>
            <a:endParaRPr lang="en-US"/>
          </a:p>
        </p:txBody>
      </p:sp>
      <p:sp>
        <p:nvSpPr>
          <p:cNvPr id="6" name="Slide Number Placeholder 5"/>
          <p:cNvSpPr>
            <a:spLocks noGrp="1"/>
          </p:cNvSpPr>
          <p:nvPr>
            <p:ph type="sldNum" sz="quarter" idx="4"/>
          </p:nvPr>
        </p:nvSpPr>
        <p:spPr>
          <a:xfrm>
            <a:off x="8742680" y="6610350"/>
            <a:ext cx="381000" cy="228600"/>
          </a:xfrm>
          <a:prstGeom prst="rect">
            <a:avLst/>
          </a:prstGeom>
        </p:spPr>
        <p:txBody>
          <a:bodyPr vert="horz" lIns="91440" tIns="45720" rIns="91440" bIns="45720" rtlCol="0" anchor="ctr"/>
          <a:lstStyle>
            <a:lvl1pPr algn="r">
              <a:defRPr sz="900" baseline="0">
                <a:solidFill>
                  <a:schemeClr val="tx1"/>
                </a:solidFill>
              </a:defRPr>
            </a:lvl1pPr>
          </a:lstStyle>
          <a:p>
            <a:fld id="{69DC8080-4DD6-456E-A292-3948E30A3B5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p14:dur="300">
        <p:cut/>
      </p:transition>
    </mc:Choice>
    <mc:Fallback xmlns="">
      <p:transition>
        <p:cut/>
      </p:transition>
    </mc:Fallback>
  </mc:AlternateContent>
  <p:txStyles>
    <p:titleStyle>
      <a:lvl1pPr algn="l" defTabSz="914400" rtl="0" eaLnBrk="1" latinLnBrk="0" hangingPunct="1">
        <a:spcBef>
          <a:spcPct val="0"/>
        </a:spcBef>
        <a:buNone/>
        <a:defRPr sz="36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Font typeface="Wingdings" pitchFamily="2" charset="2"/>
        <a:buChar char="§"/>
        <a:defRPr sz="2000" kern="1200" baseline="0">
          <a:solidFill>
            <a:schemeClr val="tx2"/>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Char char="§"/>
        <a:defRPr sz="1600" kern="1200" baseline="0">
          <a:solidFill>
            <a:schemeClr val="tx2"/>
          </a:solidFill>
          <a:latin typeface="+mn-lt"/>
          <a:ea typeface="+mn-ea"/>
          <a:cs typeface="+mn-cs"/>
        </a:defRPr>
      </a:lvl2pPr>
      <a:lvl3pPr marL="1143000" indent="-228600" algn="l" defTabSz="914400" rtl="0" eaLnBrk="1" latinLnBrk="0" hangingPunct="1">
        <a:lnSpc>
          <a:spcPct val="100000"/>
        </a:lnSpc>
        <a:spcBef>
          <a:spcPct val="20000"/>
        </a:spcBef>
        <a:spcAft>
          <a:spcPts val="600"/>
        </a:spcAft>
        <a:buFont typeface="Wingdings" pitchFamily="2" charset="2"/>
        <a:buNone/>
        <a:defRPr sz="1400" kern="1200" baseline="0">
          <a:solidFill>
            <a:schemeClr val="tx2"/>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None/>
        <a:defRPr sz="1400" kern="1200" baseline="0">
          <a:solidFill>
            <a:schemeClr val="tx2"/>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None/>
        <a:defRPr sz="1400" kern="1200" baseline="0">
          <a:solidFill>
            <a:schemeClr val="tx2"/>
          </a:solidFill>
          <a:latin typeface="+mn-lt"/>
          <a:ea typeface="+mn-ea"/>
          <a:cs typeface="+mn-cs"/>
        </a:defRPr>
      </a:lvl5pPr>
      <a:lvl6pPr marL="25146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6pPr>
      <a:lvl7pPr marL="29718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7pPr>
      <a:lvl8pPr marL="34290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8pPr>
      <a:lvl9pPr marL="38862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23.jpeg"/><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5.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6.wdp"/></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microsoft.com/office/2007/relationships/hdphoto" Target="../media/hdphoto7.wdp"/></Relationships>
</file>

<file path=ppt/slides/_rels/slide1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ideo" Target="https://www.youtube.com/v/CoNw_faThgQ?hl=en_US&amp;version=3" TargetMode="External"/><Relationship Id="rId5" Type="http://schemas.openxmlformats.org/officeDocument/2006/relationships/image" Target="../media/image11.png"/><Relationship Id="rId4" Type="http://schemas.openxmlformats.org/officeDocument/2006/relationships/hyperlink" Target="http://youtu.be/CoNw_faThgQ"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dirty="0" smtClean="0"/>
              <a:t>Trust Me, I’m A Welder!</a:t>
            </a:r>
            <a:endParaRPr lang="en-US" sz="4800" dirty="0"/>
          </a:p>
        </p:txBody>
      </p:sp>
      <p:sp>
        <p:nvSpPr>
          <p:cNvPr id="3" name="Subtitle 2"/>
          <p:cNvSpPr>
            <a:spLocks noGrp="1"/>
          </p:cNvSpPr>
          <p:nvPr>
            <p:ph type="subTitle" idx="1"/>
          </p:nvPr>
        </p:nvSpPr>
        <p:spPr>
          <a:xfrm>
            <a:off x="4876800" y="6092651"/>
            <a:ext cx="2895600" cy="762000"/>
          </a:xfrm>
        </p:spPr>
        <p:txBody>
          <a:bodyPr>
            <a:normAutofit/>
          </a:bodyPr>
          <a:lstStyle/>
          <a:p>
            <a:r>
              <a:rPr lang="en-US" sz="1800" dirty="0" smtClean="0">
                <a:solidFill>
                  <a:schemeClr val="accent1">
                    <a:lumMod val="75000"/>
                  </a:schemeClr>
                </a:solidFill>
              </a:rPr>
              <a:t>Morgan Perry</a:t>
            </a:r>
          </a:p>
          <a:p>
            <a:r>
              <a:rPr lang="en-US" sz="1800" dirty="0" smtClean="0">
                <a:solidFill>
                  <a:schemeClr val="accent1">
                    <a:lumMod val="75000"/>
                  </a:schemeClr>
                </a:solidFill>
              </a:rPr>
              <a:t>CLF2301, CLF2303, CLF2349</a:t>
            </a:r>
            <a:endParaRPr lang="en-US" sz="1800" dirty="0">
              <a:solidFill>
                <a:schemeClr val="accent1">
                  <a:lumMod val="75000"/>
                </a:schemeClr>
              </a:solidFill>
            </a:endParaRPr>
          </a:p>
        </p:txBody>
      </p:sp>
      <p:sp>
        <p:nvSpPr>
          <p:cNvPr id="5" name="Subtitle 2"/>
          <p:cNvSpPr txBox="1">
            <a:spLocks/>
          </p:cNvSpPr>
          <p:nvPr/>
        </p:nvSpPr>
        <p:spPr>
          <a:xfrm>
            <a:off x="457200" y="2438400"/>
            <a:ext cx="5638800" cy="762000"/>
          </a:xfrm>
          <a:prstGeom prst="rect">
            <a:avLst/>
          </a:prstGeom>
        </p:spPr>
        <p:txBody>
          <a:bodyPr vert="horz" lIns="0" tIns="0" rIns="0" bIns="45720" rtlCol="0">
            <a:normAutofit/>
          </a:bodyPr>
          <a:lstStyle>
            <a:lvl1pPr marL="0" indent="0" algn="l" defTabSz="914400" rtl="0" eaLnBrk="1" latinLnBrk="0" hangingPunct="1">
              <a:lnSpc>
                <a:spcPct val="100000"/>
              </a:lnSpc>
              <a:spcBef>
                <a:spcPct val="20000"/>
              </a:spcBef>
              <a:spcAft>
                <a:spcPts val="600"/>
              </a:spcAft>
              <a:buFont typeface="Wingdings" pitchFamily="2" charset="2"/>
              <a:buNone/>
              <a:defRPr sz="2400" kern="1200" baseline="0">
                <a:solidFill>
                  <a:schemeClr val="tx1">
                    <a:tint val="75000"/>
                  </a:schemeClr>
                </a:solidFill>
                <a:latin typeface="+mn-lt"/>
                <a:ea typeface="+mn-ea"/>
                <a:cs typeface="+mn-cs"/>
              </a:defRPr>
            </a:lvl1pPr>
            <a:lvl2pPr marL="457200" indent="0" algn="ctr"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None/>
              <a:defRPr sz="1600" kern="1200" baseline="0">
                <a:solidFill>
                  <a:schemeClr val="tx1">
                    <a:tint val="75000"/>
                  </a:schemeClr>
                </a:solidFill>
                <a:latin typeface="+mn-lt"/>
                <a:ea typeface="+mn-ea"/>
                <a:cs typeface="+mn-cs"/>
              </a:defRPr>
            </a:lvl2pPr>
            <a:lvl3pPr marL="914400" indent="0" algn="ctr" defTabSz="914400" rtl="0" eaLnBrk="1" latinLnBrk="0" hangingPunct="1">
              <a:lnSpc>
                <a:spcPct val="100000"/>
              </a:lnSpc>
              <a:spcBef>
                <a:spcPct val="20000"/>
              </a:spcBef>
              <a:spcAft>
                <a:spcPts val="600"/>
              </a:spcAft>
              <a:buFont typeface="Wingdings" pitchFamily="2" charset="2"/>
              <a:buNone/>
              <a:defRPr sz="1400" kern="1200" baseline="0">
                <a:solidFill>
                  <a:schemeClr val="tx1">
                    <a:tint val="75000"/>
                  </a:schemeClr>
                </a:solidFill>
                <a:latin typeface="+mn-lt"/>
                <a:ea typeface="+mn-ea"/>
                <a:cs typeface="+mn-cs"/>
              </a:defRPr>
            </a:lvl3pPr>
            <a:lvl4pPr marL="1371600" indent="0" algn="ctr"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None/>
              <a:defRPr sz="1400" kern="1200" baseline="0">
                <a:solidFill>
                  <a:schemeClr val="tx1">
                    <a:tint val="75000"/>
                  </a:schemeClr>
                </a:solidFill>
                <a:latin typeface="+mn-lt"/>
                <a:ea typeface="+mn-ea"/>
                <a:cs typeface="+mn-cs"/>
              </a:defRPr>
            </a:lvl4pPr>
            <a:lvl5pPr marL="1828800" indent="0" algn="ctr"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None/>
              <a:defRPr sz="1400" kern="1200" baseline="0">
                <a:solidFill>
                  <a:schemeClr val="tx1">
                    <a:tint val="75000"/>
                  </a:schemeClr>
                </a:solidFill>
                <a:latin typeface="+mn-lt"/>
                <a:ea typeface="+mn-ea"/>
                <a:cs typeface="+mn-cs"/>
              </a:defRPr>
            </a:lvl5pPr>
            <a:lvl6pPr marL="2286000" indent="0" algn="ctr" defTabSz="914400" rtl="0" eaLnBrk="1" latinLnBrk="0" hangingPunct="1">
              <a:lnSpc>
                <a:spcPct val="100000"/>
              </a:lnSpc>
              <a:spcBef>
                <a:spcPct val="20000"/>
              </a:spcBef>
              <a:spcAft>
                <a:spcPts val="600"/>
              </a:spcAft>
              <a:buFontTx/>
              <a:buNone/>
              <a:defRPr sz="1400" kern="1200">
                <a:solidFill>
                  <a:schemeClr val="tx1">
                    <a:tint val="75000"/>
                  </a:schemeClr>
                </a:solidFill>
                <a:latin typeface="+mn-lt"/>
                <a:ea typeface="+mn-ea"/>
                <a:cs typeface="+mn-cs"/>
              </a:defRPr>
            </a:lvl6pPr>
            <a:lvl7pPr marL="2743200" indent="0" algn="ctr" defTabSz="914400" rtl="0" eaLnBrk="1" latinLnBrk="0" hangingPunct="1">
              <a:lnSpc>
                <a:spcPct val="100000"/>
              </a:lnSpc>
              <a:spcBef>
                <a:spcPct val="20000"/>
              </a:spcBef>
              <a:spcAft>
                <a:spcPts val="600"/>
              </a:spcAft>
              <a:buFontTx/>
              <a:buNone/>
              <a:defRPr sz="1400" kern="1200">
                <a:solidFill>
                  <a:schemeClr val="tx1">
                    <a:tint val="75000"/>
                  </a:schemeClr>
                </a:solidFill>
                <a:latin typeface="+mn-lt"/>
                <a:ea typeface="+mn-ea"/>
                <a:cs typeface="+mn-cs"/>
              </a:defRPr>
            </a:lvl7pPr>
            <a:lvl8pPr marL="3200400" indent="0" algn="ctr" defTabSz="914400" rtl="0" eaLnBrk="1" latinLnBrk="0" hangingPunct="1">
              <a:lnSpc>
                <a:spcPct val="100000"/>
              </a:lnSpc>
              <a:spcBef>
                <a:spcPct val="20000"/>
              </a:spcBef>
              <a:spcAft>
                <a:spcPts val="600"/>
              </a:spcAft>
              <a:buFontTx/>
              <a:buNone/>
              <a:defRPr sz="1400" kern="1200">
                <a:solidFill>
                  <a:schemeClr val="tx1">
                    <a:tint val="75000"/>
                  </a:schemeClr>
                </a:solidFill>
                <a:latin typeface="+mn-lt"/>
                <a:ea typeface="+mn-ea"/>
                <a:cs typeface="+mn-cs"/>
              </a:defRPr>
            </a:lvl8pPr>
            <a:lvl9pPr marL="3657600" indent="0" algn="ctr" defTabSz="914400" rtl="0" eaLnBrk="1" latinLnBrk="0" hangingPunct="1">
              <a:lnSpc>
                <a:spcPct val="100000"/>
              </a:lnSpc>
              <a:spcBef>
                <a:spcPct val="20000"/>
              </a:spcBef>
              <a:spcAft>
                <a:spcPts val="600"/>
              </a:spcAft>
              <a:buFontTx/>
              <a:buNone/>
              <a:defRPr sz="1400" kern="1200">
                <a:solidFill>
                  <a:schemeClr val="tx1">
                    <a:tint val="75000"/>
                  </a:schemeClr>
                </a:solidFill>
                <a:latin typeface="+mn-lt"/>
                <a:ea typeface="+mn-ea"/>
                <a:cs typeface="+mn-cs"/>
              </a:defRPr>
            </a:lvl9pPr>
          </a:lstStyle>
          <a:p>
            <a:r>
              <a:rPr lang="en-US" sz="1800" dirty="0" smtClean="0">
                <a:solidFill>
                  <a:schemeClr val="bg2">
                    <a:lumMod val="50000"/>
                  </a:schemeClr>
                </a:solidFill>
              </a:rPr>
              <a:t>And I did all the welding on this PowerPoint…</a:t>
            </a:r>
          </a:p>
        </p:txBody>
      </p:sp>
    </p:spTree>
    <p:extLst>
      <p:ext uri="{BB962C8B-B14F-4D97-AF65-F5344CB8AC3E}">
        <p14:creationId xmlns:p14="http://schemas.microsoft.com/office/powerpoint/2010/main" val="3011507776"/>
      </p:ext>
    </p:extLst>
  </p:cSld>
  <p:clrMapOvr>
    <a:masterClrMapping/>
  </p:clrMapOvr>
  <mc:AlternateContent xmlns:mc="http://schemas.openxmlformats.org/markup-compatibility/2006" xmlns:p14="http://schemas.microsoft.com/office/powerpoint/2010/main">
    <mc:Choice Requires="p14">
      <p:transition p14:dur="300">
        <p:cut/>
      </p:transition>
    </mc:Choice>
    <mc:Fallback xmlns="">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Safety Rules</a:t>
            </a:r>
            <a:endParaRPr lang="en-US" u="sng" dirty="0"/>
          </a:p>
        </p:txBody>
      </p:sp>
      <p:sp>
        <p:nvSpPr>
          <p:cNvPr id="3" name="Content Placeholder 2"/>
          <p:cNvSpPr>
            <a:spLocks noGrp="1"/>
          </p:cNvSpPr>
          <p:nvPr>
            <p:ph idx="1"/>
          </p:nvPr>
        </p:nvSpPr>
        <p:spPr>
          <a:xfrm>
            <a:off x="457200" y="1981200"/>
            <a:ext cx="3429000" cy="4144963"/>
          </a:xfrm>
        </p:spPr>
        <p:txBody>
          <a:bodyPr>
            <a:normAutofit/>
          </a:bodyPr>
          <a:lstStyle/>
          <a:p>
            <a:r>
              <a:rPr lang="en-US" dirty="0" smtClean="0"/>
              <a:t>Secure </a:t>
            </a:r>
            <a:r>
              <a:rPr lang="en-US" dirty="0"/>
              <a:t>work</a:t>
            </a:r>
          </a:p>
          <a:p>
            <a:r>
              <a:rPr lang="en-US" dirty="0" smtClean="0"/>
              <a:t>Avoid </a:t>
            </a:r>
            <a:r>
              <a:rPr lang="en-US" dirty="0"/>
              <a:t>electrical </a:t>
            </a:r>
            <a:r>
              <a:rPr lang="en-US" dirty="0" smtClean="0"/>
              <a:t>shock</a:t>
            </a:r>
          </a:p>
          <a:p>
            <a:r>
              <a:rPr lang="en-US" dirty="0" smtClean="0"/>
              <a:t>Protect others</a:t>
            </a:r>
          </a:p>
          <a:p>
            <a:r>
              <a:rPr lang="en-US" dirty="0" smtClean="0"/>
              <a:t>Never </a:t>
            </a:r>
            <a:r>
              <a:rPr lang="en-US" dirty="0"/>
              <a:t>weld in a damp </a:t>
            </a:r>
            <a:r>
              <a:rPr lang="en-US" dirty="0" smtClean="0"/>
              <a:t>area</a:t>
            </a:r>
          </a:p>
          <a:p>
            <a:r>
              <a:rPr lang="en-US" dirty="0"/>
              <a:t>Never wear synthetic fiber </a:t>
            </a:r>
            <a:r>
              <a:rPr lang="en-US" dirty="0" smtClean="0"/>
              <a:t>clothing</a:t>
            </a:r>
            <a:endParaRPr lang="en-US" dirty="0"/>
          </a:p>
          <a:p>
            <a:r>
              <a:rPr lang="en-US" dirty="0"/>
              <a:t>Protect welding </a:t>
            </a:r>
            <a:r>
              <a:rPr lang="en-US" dirty="0" smtClean="0"/>
              <a:t>cables </a:t>
            </a:r>
            <a:endParaRPr lang="en-US" dirty="0"/>
          </a:p>
          <a:p>
            <a:endParaRPr lang="en-US" dirty="0"/>
          </a:p>
        </p:txBody>
      </p:sp>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rcRect l="1557" b="7425"/>
          <a:stretch/>
        </p:blipFill>
        <p:spPr>
          <a:xfrm>
            <a:off x="4114800" y="1247064"/>
            <a:ext cx="4729650" cy="5306136"/>
          </a:xfrm>
          <a:prstGeom prst="rect">
            <a:avLst/>
          </a:prstGeom>
        </p:spPr>
      </p:pic>
    </p:spTree>
    <p:extLst>
      <p:ext uri="{BB962C8B-B14F-4D97-AF65-F5344CB8AC3E}">
        <p14:creationId xmlns:p14="http://schemas.microsoft.com/office/powerpoint/2010/main" val="3112878040"/>
      </p:ext>
    </p:extLst>
  </p:cSld>
  <p:clrMapOvr>
    <a:masterClrMapping/>
  </p:clrMapOvr>
  <mc:AlternateContent xmlns:mc="http://schemas.openxmlformats.org/markup-compatibility/2006" xmlns:p14="http://schemas.microsoft.com/office/powerpoint/2010/main">
    <mc:Choice Requires="p14">
      <p:transition p14:dur="3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Safety Rules</a:t>
            </a:r>
            <a:endParaRPr lang="en-US" u="sng" dirty="0"/>
          </a:p>
        </p:txBody>
      </p:sp>
      <p:sp>
        <p:nvSpPr>
          <p:cNvPr id="3" name="Content Placeholder 2"/>
          <p:cNvSpPr>
            <a:spLocks noGrp="1"/>
          </p:cNvSpPr>
          <p:nvPr>
            <p:ph idx="1"/>
          </p:nvPr>
        </p:nvSpPr>
        <p:spPr>
          <a:xfrm>
            <a:off x="381000" y="1828800"/>
            <a:ext cx="3886201" cy="1752600"/>
          </a:xfrm>
        </p:spPr>
        <p:txBody>
          <a:bodyPr>
            <a:normAutofit lnSpcReduction="10000"/>
          </a:bodyPr>
          <a:lstStyle/>
          <a:p>
            <a:r>
              <a:rPr lang="en-US" dirty="0"/>
              <a:t>Wear gloves and eye and proper face protection</a:t>
            </a:r>
          </a:p>
          <a:p>
            <a:r>
              <a:rPr lang="en-US" dirty="0" smtClean="0"/>
              <a:t>Dispose </a:t>
            </a:r>
            <a:r>
              <a:rPr lang="en-US" dirty="0"/>
              <a:t>of electrode stubs </a:t>
            </a:r>
            <a:r>
              <a:rPr lang="en-US" dirty="0" smtClean="0"/>
              <a:t>properly</a:t>
            </a:r>
          </a:p>
          <a:p>
            <a:r>
              <a:rPr lang="en-US" dirty="0" smtClean="0"/>
              <a:t>Prevent burns</a:t>
            </a:r>
            <a:endParaRPr lang="en-US" dirty="0"/>
          </a:p>
        </p:txBody>
      </p:sp>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l="13444" t="21853" r="13480" b="9854"/>
          <a:stretch/>
        </p:blipFill>
        <p:spPr>
          <a:xfrm>
            <a:off x="4667002" y="3716481"/>
            <a:ext cx="3938650" cy="2757055"/>
          </a:xfrm>
          <a:prstGeom prst="rect">
            <a:avLst/>
          </a:prstGeom>
        </p:spPr>
      </p:pic>
      <p:pic>
        <p:nvPicPr>
          <p:cNvPr id="5" name="Picture 4"/>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rcRect r="9164" b="18233"/>
          <a:stretch/>
        </p:blipFill>
        <p:spPr>
          <a:xfrm>
            <a:off x="228600" y="3733800"/>
            <a:ext cx="4197927" cy="2757055"/>
          </a:xfrm>
          <a:prstGeom prst="rect">
            <a:avLst/>
          </a:prstGeom>
        </p:spPr>
      </p:pic>
      <p:sp>
        <p:nvSpPr>
          <p:cNvPr id="7" name="Content Placeholder 2"/>
          <p:cNvSpPr txBox="1">
            <a:spLocks/>
          </p:cNvSpPr>
          <p:nvPr/>
        </p:nvSpPr>
        <p:spPr>
          <a:xfrm>
            <a:off x="4426527" y="1828800"/>
            <a:ext cx="4419600" cy="1600200"/>
          </a:xfrm>
          <a:prstGeom prst="rect">
            <a:avLst/>
          </a:prstGeom>
        </p:spPr>
        <p:txBody>
          <a:bodyPr vert="horz" lIns="0" tIns="45720" rIns="0" bIns="45720" rtlCol="0">
            <a:normAutofit/>
          </a:bodyPr>
          <a:lstStyle>
            <a:lvl1pPr marL="342900" indent="-342900" algn="l" defTabSz="914400" rtl="0" eaLnBrk="1" latinLnBrk="0" hangingPunct="1">
              <a:lnSpc>
                <a:spcPct val="100000"/>
              </a:lnSpc>
              <a:spcBef>
                <a:spcPct val="20000"/>
              </a:spcBef>
              <a:spcAft>
                <a:spcPts val="600"/>
              </a:spcAft>
              <a:buFont typeface="Wingdings" pitchFamily="2" charset="2"/>
              <a:buChar char="§"/>
              <a:defRPr sz="2000" kern="1200" baseline="0">
                <a:solidFill>
                  <a:schemeClr val="tx2"/>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Char char="§"/>
              <a:defRPr sz="1600" kern="1200" baseline="0">
                <a:solidFill>
                  <a:schemeClr val="tx2"/>
                </a:solidFill>
                <a:latin typeface="+mn-lt"/>
                <a:ea typeface="+mn-ea"/>
                <a:cs typeface="+mn-cs"/>
              </a:defRPr>
            </a:lvl2pPr>
            <a:lvl3pPr marL="1143000" indent="-228600" algn="l" defTabSz="914400" rtl="0" eaLnBrk="1" latinLnBrk="0" hangingPunct="1">
              <a:lnSpc>
                <a:spcPct val="100000"/>
              </a:lnSpc>
              <a:spcBef>
                <a:spcPct val="20000"/>
              </a:spcBef>
              <a:spcAft>
                <a:spcPts val="600"/>
              </a:spcAft>
              <a:buFont typeface="Wingdings" pitchFamily="2" charset="2"/>
              <a:buNone/>
              <a:defRPr sz="1400" kern="1200" baseline="0">
                <a:solidFill>
                  <a:schemeClr val="tx2"/>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None/>
              <a:defRPr sz="1400" kern="1200" baseline="0">
                <a:solidFill>
                  <a:schemeClr val="tx2"/>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None/>
              <a:defRPr sz="1400" kern="1200" baseline="0">
                <a:solidFill>
                  <a:schemeClr val="tx2"/>
                </a:solidFill>
                <a:latin typeface="+mn-lt"/>
                <a:ea typeface="+mn-ea"/>
                <a:cs typeface="+mn-cs"/>
              </a:defRPr>
            </a:lvl5pPr>
            <a:lvl6pPr marL="25146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6pPr>
            <a:lvl7pPr marL="29718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7pPr>
            <a:lvl8pPr marL="34290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8pPr>
            <a:lvl9pPr marL="38862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9pPr>
          </a:lstStyle>
          <a:p>
            <a:r>
              <a:rPr lang="en-US" dirty="0" smtClean="0"/>
              <a:t>Do not let the electrode stick</a:t>
            </a:r>
          </a:p>
          <a:p>
            <a:r>
              <a:rPr lang="en-US" dirty="0" smtClean="0"/>
              <a:t>Use both hands</a:t>
            </a:r>
          </a:p>
          <a:p>
            <a:r>
              <a:rPr lang="en-US" dirty="0" smtClean="0"/>
              <a:t>Handle hot metal with pliers or tongs</a:t>
            </a:r>
          </a:p>
        </p:txBody>
      </p:sp>
    </p:spTree>
    <p:extLst>
      <p:ext uri="{BB962C8B-B14F-4D97-AF65-F5344CB8AC3E}">
        <p14:creationId xmlns:p14="http://schemas.microsoft.com/office/powerpoint/2010/main" val="2789900167"/>
      </p:ext>
    </p:extLst>
  </p:cSld>
  <p:clrMapOvr>
    <a:masterClrMapping/>
  </p:clrMapOvr>
  <mc:AlternateContent xmlns:mc="http://schemas.openxmlformats.org/markup-compatibility/2006" xmlns:p14="http://schemas.microsoft.com/office/powerpoint/2010/main">
    <mc:Choice Requires="p14">
      <p:transition p14:dur="3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53" presetClass="entr" presetSubtype="16"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 calcmode="lin" valueType="num">
                                      <p:cBhvr>
                                        <p:cTn id="9" dur="500" fill="hold"/>
                                        <p:tgtEl>
                                          <p:spTgt spid="5"/>
                                        </p:tgtEl>
                                        <p:attrNameLst>
                                          <p:attrName>ppt_w</p:attrName>
                                        </p:attrNameLst>
                                      </p:cBhvr>
                                      <p:tavLst>
                                        <p:tav tm="0">
                                          <p:val>
                                            <p:fltVal val="0"/>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7">
                                            <p:txEl>
                                              <p:pRg st="2" end="2"/>
                                            </p:txEl>
                                          </p:spTgt>
                                        </p:tgtEl>
                                        <p:attrNameLst>
                                          <p:attrName>style.visibility</p:attrName>
                                        </p:attrNameLst>
                                      </p:cBhvr>
                                      <p:to>
                                        <p:strVal val="visible"/>
                                      </p:to>
                                    </p:set>
                                  </p:childTnLst>
                                </p:cTn>
                              </p:par>
                              <p:par>
                                <p:cTn id="32" presetID="53" presetClass="entr" presetSubtype="16"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500" fill="hold"/>
                                        <p:tgtEl>
                                          <p:spTgt spid="4"/>
                                        </p:tgtEl>
                                        <p:attrNameLst>
                                          <p:attrName>ppt_w</p:attrName>
                                        </p:attrNameLst>
                                      </p:cBhvr>
                                      <p:tavLst>
                                        <p:tav tm="0">
                                          <p:val>
                                            <p:fltVal val="0"/>
                                          </p:val>
                                        </p:tav>
                                        <p:tav tm="100000">
                                          <p:val>
                                            <p:strVal val="#ppt_w"/>
                                          </p:val>
                                        </p:tav>
                                      </p:tavLst>
                                    </p:anim>
                                    <p:anim calcmode="lin" valueType="num">
                                      <p:cBhvr>
                                        <p:cTn id="35" dur="500" fill="hold"/>
                                        <p:tgtEl>
                                          <p:spTgt spid="4"/>
                                        </p:tgtEl>
                                        <p:attrNameLst>
                                          <p:attrName>ppt_h</p:attrName>
                                        </p:attrNameLst>
                                      </p:cBhvr>
                                      <p:tavLst>
                                        <p:tav tm="0">
                                          <p:val>
                                            <p:fltVal val="0"/>
                                          </p:val>
                                        </p:tav>
                                        <p:tav tm="100000">
                                          <p:val>
                                            <p:strVal val="#ppt_h"/>
                                          </p:val>
                                        </p:tav>
                                      </p:tavLst>
                                    </p:anim>
                                    <p:animEffect transition="in" filter="fade">
                                      <p:cBhvr>
                                        <p:cTn id="3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Safety Rules	</a:t>
            </a:r>
            <a:endParaRPr lang="en-US" u="sng" dirty="0"/>
          </a:p>
        </p:txBody>
      </p:sp>
      <p:sp>
        <p:nvSpPr>
          <p:cNvPr id="3" name="Content Placeholder 2"/>
          <p:cNvSpPr>
            <a:spLocks noGrp="1"/>
          </p:cNvSpPr>
          <p:nvPr>
            <p:ph idx="1"/>
          </p:nvPr>
        </p:nvSpPr>
        <p:spPr/>
        <p:txBody>
          <a:bodyPr/>
          <a:lstStyle/>
          <a:p>
            <a:r>
              <a:rPr lang="en-US" dirty="0"/>
              <a:t>Weld in a well-ventilated </a:t>
            </a:r>
            <a:r>
              <a:rPr lang="en-US" dirty="0" smtClean="0"/>
              <a:t>area</a:t>
            </a:r>
          </a:p>
          <a:p>
            <a:r>
              <a:rPr lang="en-US" dirty="0" smtClean="0"/>
              <a:t>Do </a:t>
            </a:r>
            <a:r>
              <a:rPr lang="en-US" dirty="0"/>
              <a:t>not carry matches or lighters, and do not allow bystanders to </a:t>
            </a:r>
            <a:r>
              <a:rPr lang="en-US" dirty="0" smtClean="0"/>
              <a:t>smoke</a:t>
            </a:r>
            <a:endParaRPr lang="en-US" dirty="0"/>
          </a:p>
        </p:txBody>
      </p:sp>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t="11010" b="16775"/>
          <a:stretch/>
        </p:blipFill>
        <p:spPr>
          <a:xfrm>
            <a:off x="1066800" y="2971800"/>
            <a:ext cx="6248400" cy="3603772"/>
          </a:xfrm>
          <a:prstGeom prst="rect">
            <a:avLst/>
          </a:prstGeom>
        </p:spPr>
      </p:pic>
    </p:spTree>
    <p:extLst>
      <p:ext uri="{BB962C8B-B14F-4D97-AF65-F5344CB8AC3E}">
        <p14:creationId xmlns:p14="http://schemas.microsoft.com/office/powerpoint/2010/main" val="3221995823"/>
      </p:ext>
    </p:extLst>
  </p:cSld>
  <p:clrMapOvr>
    <a:masterClrMapping/>
  </p:clrMapOvr>
  <mc:AlternateContent xmlns:mc="http://schemas.openxmlformats.org/markup-compatibility/2006" xmlns:p14="http://schemas.microsoft.com/office/powerpoint/2010/main">
    <mc:Choice Requires="p14">
      <p:transition p14:dur="3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3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 calcmode="lin" valueType="num">
                                      <p:cBhvr>
                                        <p:cTn id="9" dur="1000" fill="hold"/>
                                        <p:tgtEl>
                                          <p:spTgt spid="4"/>
                                        </p:tgtEl>
                                        <p:attrNameLst>
                                          <p:attrName>ppt_w</p:attrName>
                                        </p:attrNameLst>
                                      </p:cBhvr>
                                      <p:tavLst>
                                        <p:tav tm="0">
                                          <p:val>
                                            <p:fltVal val="0"/>
                                          </p:val>
                                        </p:tav>
                                        <p:tav tm="100000">
                                          <p:val>
                                            <p:strVal val="#ppt_w"/>
                                          </p:val>
                                        </p:tav>
                                      </p:tavLst>
                                    </p:anim>
                                    <p:anim calcmode="lin" valueType="num">
                                      <p:cBhvr>
                                        <p:cTn id="10" dur="1000" fill="hold"/>
                                        <p:tgtEl>
                                          <p:spTgt spid="4"/>
                                        </p:tgtEl>
                                        <p:attrNameLst>
                                          <p:attrName>ppt_h</p:attrName>
                                        </p:attrNameLst>
                                      </p:cBhvr>
                                      <p:tavLst>
                                        <p:tav tm="0">
                                          <p:val>
                                            <p:fltVal val="0"/>
                                          </p:val>
                                        </p:tav>
                                        <p:tav tm="100000">
                                          <p:val>
                                            <p:strVal val="#ppt_h"/>
                                          </p:val>
                                        </p:tav>
                                      </p:tavLst>
                                    </p:anim>
                                    <p:anim calcmode="lin" valueType="num">
                                      <p:cBhvr>
                                        <p:cTn id="11" dur="1000" fill="hold"/>
                                        <p:tgtEl>
                                          <p:spTgt spid="4"/>
                                        </p:tgtEl>
                                        <p:attrNameLst>
                                          <p:attrName>style.rotation</p:attrName>
                                        </p:attrNameLst>
                                      </p:cBhvr>
                                      <p:tavLst>
                                        <p:tav tm="0">
                                          <p:val>
                                            <p:fltVal val="90"/>
                                          </p:val>
                                        </p:tav>
                                        <p:tav tm="100000">
                                          <p:val>
                                            <p:fltVal val="0"/>
                                          </p:val>
                                        </p:tav>
                                      </p:tavLst>
                                    </p:anim>
                                    <p:animEffect transition="in" filter="fade">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6600" dirty="0" smtClean="0"/>
              <a:t>Knowledge Check!</a:t>
            </a:r>
            <a:endParaRPr lang="en-US" sz="6600" dirty="0"/>
          </a:p>
        </p:txBody>
      </p:sp>
      <p:sp>
        <p:nvSpPr>
          <p:cNvPr id="3" name="Content Placeholder 2"/>
          <p:cNvSpPr>
            <a:spLocks noGrp="1"/>
          </p:cNvSpPr>
          <p:nvPr>
            <p:ph idx="1"/>
          </p:nvPr>
        </p:nvSpPr>
        <p:spPr>
          <a:xfrm>
            <a:off x="457200" y="1981201"/>
            <a:ext cx="8229600" cy="762000"/>
          </a:xfrm>
        </p:spPr>
        <p:txBody>
          <a:bodyPr/>
          <a:lstStyle/>
          <a:p>
            <a:r>
              <a:rPr lang="en-US" dirty="0" smtClean="0"/>
              <a:t>What is the best material to use for protective clothing, footwear, and gloves?</a:t>
            </a:r>
            <a:endParaRPr lang="en-US" dirty="0"/>
          </a:p>
        </p:txBody>
      </p:sp>
      <p:sp>
        <p:nvSpPr>
          <p:cNvPr id="4" name="Content Placeholder 2"/>
          <p:cNvSpPr txBox="1">
            <a:spLocks/>
          </p:cNvSpPr>
          <p:nvPr/>
        </p:nvSpPr>
        <p:spPr>
          <a:xfrm>
            <a:off x="457200" y="3276600"/>
            <a:ext cx="8229600" cy="762000"/>
          </a:xfrm>
          <a:prstGeom prst="rect">
            <a:avLst/>
          </a:prstGeom>
        </p:spPr>
        <p:txBody>
          <a:bodyPr vert="horz" lIns="0" tIns="45720" rIns="0" bIns="45720" rtlCol="0">
            <a:normAutofit/>
          </a:bodyPr>
          <a:lstStyle>
            <a:lvl1pPr marL="342900" indent="-342900" algn="l" defTabSz="914400" rtl="0" eaLnBrk="1" latinLnBrk="0" hangingPunct="1">
              <a:lnSpc>
                <a:spcPct val="100000"/>
              </a:lnSpc>
              <a:spcBef>
                <a:spcPct val="20000"/>
              </a:spcBef>
              <a:spcAft>
                <a:spcPts val="600"/>
              </a:spcAft>
              <a:buFont typeface="Wingdings" pitchFamily="2" charset="2"/>
              <a:buChar char="§"/>
              <a:defRPr sz="2000" kern="1200" baseline="0">
                <a:solidFill>
                  <a:schemeClr val="tx2"/>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Char char="§"/>
              <a:defRPr sz="1600" kern="1200" baseline="0">
                <a:solidFill>
                  <a:schemeClr val="tx2"/>
                </a:solidFill>
                <a:latin typeface="+mn-lt"/>
                <a:ea typeface="+mn-ea"/>
                <a:cs typeface="+mn-cs"/>
              </a:defRPr>
            </a:lvl2pPr>
            <a:lvl3pPr marL="1143000" indent="-228600" algn="l" defTabSz="914400" rtl="0" eaLnBrk="1" latinLnBrk="0" hangingPunct="1">
              <a:lnSpc>
                <a:spcPct val="100000"/>
              </a:lnSpc>
              <a:spcBef>
                <a:spcPct val="20000"/>
              </a:spcBef>
              <a:spcAft>
                <a:spcPts val="600"/>
              </a:spcAft>
              <a:buFont typeface="Wingdings" pitchFamily="2" charset="2"/>
              <a:buNone/>
              <a:defRPr sz="1400" kern="1200" baseline="0">
                <a:solidFill>
                  <a:schemeClr val="tx2"/>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None/>
              <a:defRPr sz="1400" kern="1200" baseline="0">
                <a:solidFill>
                  <a:schemeClr val="tx2"/>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None/>
              <a:defRPr sz="1400" kern="1200" baseline="0">
                <a:solidFill>
                  <a:schemeClr val="tx2"/>
                </a:solidFill>
                <a:latin typeface="+mn-lt"/>
                <a:ea typeface="+mn-ea"/>
                <a:cs typeface="+mn-cs"/>
              </a:defRPr>
            </a:lvl5pPr>
            <a:lvl6pPr marL="25146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6pPr>
            <a:lvl7pPr marL="29718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7pPr>
            <a:lvl8pPr marL="34290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8pPr>
            <a:lvl9pPr marL="38862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9pPr>
          </a:lstStyle>
          <a:p>
            <a:r>
              <a:rPr lang="en-US" dirty="0" smtClean="0"/>
              <a:t>The darkest and most protective lens available for welding purposes is…</a:t>
            </a:r>
            <a:endParaRPr lang="en-US" dirty="0"/>
          </a:p>
        </p:txBody>
      </p:sp>
      <p:sp>
        <p:nvSpPr>
          <p:cNvPr id="5" name="Content Placeholder 2"/>
          <p:cNvSpPr txBox="1">
            <a:spLocks/>
          </p:cNvSpPr>
          <p:nvPr/>
        </p:nvSpPr>
        <p:spPr>
          <a:xfrm>
            <a:off x="457200" y="4572000"/>
            <a:ext cx="8229600" cy="762000"/>
          </a:xfrm>
          <a:prstGeom prst="rect">
            <a:avLst/>
          </a:prstGeom>
        </p:spPr>
        <p:txBody>
          <a:bodyPr vert="horz" lIns="0" tIns="45720" rIns="0" bIns="45720" rtlCol="0">
            <a:normAutofit/>
          </a:bodyPr>
          <a:lstStyle>
            <a:lvl1pPr marL="342900" indent="-342900" algn="l" defTabSz="914400" rtl="0" eaLnBrk="1" latinLnBrk="0" hangingPunct="1">
              <a:lnSpc>
                <a:spcPct val="100000"/>
              </a:lnSpc>
              <a:spcBef>
                <a:spcPct val="20000"/>
              </a:spcBef>
              <a:spcAft>
                <a:spcPts val="600"/>
              </a:spcAft>
              <a:buFont typeface="Wingdings" pitchFamily="2" charset="2"/>
              <a:buChar char="§"/>
              <a:defRPr sz="2000" kern="1200" baseline="0">
                <a:solidFill>
                  <a:schemeClr val="tx2"/>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Char char="§"/>
              <a:defRPr sz="1600" kern="1200" baseline="0">
                <a:solidFill>
                  <a:schemeClr val="tx2"/>
                </a:solidFill>
                <a:latin typeface="+mn-lt"/>
                <a:ea typeface="+mn-ea"/>
                <a:cs typeface="+mn-cs"/>
              </a:defRPr>
            </a:lvl2pPr>
            <a:lvl3pPr marL="1143000" indent="-228600" algn="l" defTabSz="914400" rtl="0" eaLnBrk="1" latinLnBrk="0" hangingPunct="1">
              <a:lnSpc>
                <a:spcPct val="100000"/>
              </a:lnSpc>
              <a:spcBef>
                <a:spcPct val="20000"/>
              </a:spcBef>
              <a:spcAft>
                <a:spcPts val="600"/>
              </a:spcAft>
              <a:buFont typeface="Wingdings" pitchFamily="2" charset="2"/>
              <a:buNone/>
              <a:defRPr sz="1400" kern="1200" baseline="0">
                <a:solidFill>
                  <a:schemeClr val="tx2"/>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None/>
              <a:defRPr sz="1400" kern="1200" baseline="0">
                <a:solidFill>
                  <a:schemeClr val="tx2"/>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None/>
              <a:defRPr sz="1400" kern="1200" baseline="0">
                <a:solidFill>
                  <a:schemeClr val="tx2"/>
                </a:solidFill>
                <a:latin typeface="+mn-lt"/>
                <a:ea typeface="+mn-ea"/>
                <a:cs typeface="+mn-cs"/>
              </a:defRPr>
            </a:lvl5pPr>
            <a:lvl6pPr marL="25146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6pPr>
            <a:lvl7pPr marL="29718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7pPr>
            <a:lvl8pPr marL="34290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8pPr>
            <a:lvl9pPr marL="38862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9pPr>
          </a:lstStyle>
          <a:p>
            <a:r>
              <a:rPr lang="en-US" dirty="0" smtClean="0"/>
              <a:t>Where is the best place to dispose of electrodes?</a:t>
            </a:r>
            <a:endParaRPr lang="en-US" dirty="0"/>
          </a:p>
        </p:txBody>
      </p:sp>
      <p:sp>
        <p:nvSpPr>
          <p:cNvPr id="6" name="TextBox 5"/>
          <p:cNvSpPr txBox="1"/>
          <p:nvPr/>
        </p:nvSpPr>
        <p:spPr>
          <a:xfrm>
            <a:off x="1853045" y="2438400"/>
            <a:ext cx="1981200" cy="707886"/>
          </a:xfrm>
          <a:prstGeom prst="rect">
            <a:avLst/>
          </a:prstGeom>
          <a:noFill/>
        </p:spPr>
        <p:txBody>
          <a:bodyPr wrap="square" rtlCol="0">
            <a:spAutoFit/>
          </a:bodyPr>
          <a:lstStyle/>
          <a:p>
            <a:r>
              <a:rPr lang="en-US" sz="4000" dirty="0" smtClean="0">
                <a:solidFill>
                  <a:srgbClr val="FF0000"/>
                </a:solidFill>
              </a:rPr>
              <a:t>Leather!</a:t>
            </a:r>
            <a:endParaRPr lang="en-US" sz="4000" dirty="0">
              <a:solidFill>
                <a:srgbClr val="FF0000"/>
              </a:solidFill>
            </a:endParaRPr>
          </a:p>
        </p:txBody>
      </p:sp>
      <p:sp>
        <p:nvSpPr>
          <p:cNvPr id="7" name="TextBox 6"/>
          <p:cNvSpPr txBox="1"/>
          <p:nvPr/>
        </p:nvSpPr>
        <p:spPr>
          <a:xfrm>
            <a:off x="3352800" y="3684657"/>
            <a:ext cx="2438400" cy="707886"/>
          </a:xfrm>
          <a:prstGeom prst="rect">
            <a:avLst/>
          </a:prstGeom>
          <a:noFill/>
        </p:spPr>
        <p:txBody>
          <a:bodyPr wrap="square" rtlCol="0">
            <a:spAutoFit/>
          </a:bodyPr>
          <a:lstStyle/>
          <a:p>
            <a:r>
              <a:rPr lang="en-US" sz="4000" dirty="0" smtClean="0">
                <a:solidFill>
                  <a:srgbClr val="FF0000"/>
                </a:solidFill>
              </a:rPr>
              <a:t>Shade 14!</a:t>
            </a:r>
            <a:endParaRPr lang="en-US" sz="4000" dirty="0">
              <a:solidFill>
                <a:srgbClr val="FF0000"/>
              </a:solidFill>
            </a:endParaRPr>
          </a:p>
        </p:txBody>
      </p:sp>
      <p:sp>
        <p:nvSpPr>
          <p:cNvPr id="9" name="TextBox 8"/>
          <p:cNvSpPr txBox="1"/>
          <p:nvPr/>
        </p:nvSpPr>
        <p:spPr>
          <a:xfrm>
            <a:off x="4876800" y="5178136"/>
            <a:ext cx="3733800" cy="707886"/>
          </a:xfrm>
          <a:prstGeom prst="rect">
            <a:avLst/>
          </a:prstGeom>
          <a:noFill/>
        </p:spPr>
        <p:txBody>
          <a:bodyPr wrap="square" rtlCol="0">
            <a:spAutoFit/>
          </a:bodyPr>
          <a:lstStyle/>
          <a:p>
            <a:r>
              <a:rPr lang="en-US" sz="4000" dirty="0" smtClean="0">
                <a:solidFill>
                  <a:srgbClr val="FF0000"/>
                </a:solidFill>
              </a:rPr>
              <a:t>In A Container!</a:t>
            </a:r>
            <a:endParaRPr lang="en-US" sz="4000" dirty="0">
              <a:solidFill>
                <a:srgbClr val="FF0000"/>
              </a:solidFill>
            </a:endParaRPr>
          </a:p>
        </p:txBody>
      </p:sp>
    </p:spTree>
    <p:extLst>
      <p:ext uri="{BB962C8B-B14F-4D97-AF65-F5344CB8AC3E}">
        <p14:creationId xmlns:p14="http://schemas.microsoft.com/office/powerpoint/2010/main" val="2786459519"/>
      </p:ext>
    </p:extLst>
  </p:cSld>
  <p:clrMapOvr>
    <a:masterClrMapping/>
  </p:clrMapOvr>
  <mc:AlternateContent xmlns:mc="http://schemas.openxmlformats.org/markup-compatibility/2006" xmlns:p14="http://schemas.microsoft.com/office/powerpoint/2010/main">
    <mc:Choice Requires="p14">
      <p:transition p14:dur="3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Classification of Electrodes</a:t>
            </a:r>
            <a:endParaRPr lang="en-US" u="sng" dirty="0"/>
          </a:p>
        </p:txBody>
      </p:sp>
      <p:sp>
        <p:nvSpPr>
          <p:cNvPr id="3" name="Content Placeholder 2"/>
          <p:cNvSpPr>
            <a:spLocks noGrp="1"/>
          </p:cNvSpPr>
          <p:nvPr>
            <p:ph idx="1"/>
          </p:nvPr>
        </p:nvSpPr>
        <p:spPr>
          <a:xfrm>
            <a:off x="457200" y="1981200"/>
            <a:ext cx="4953000" cy="4419600"/>
          </a:xfrm>
        </p:spPr>
        <p:txBody>
          <a:bodyPr>
            <a:normAutofit/>
          </a:bodyPr>
          <a:lstStyle/>
          <a:p>
            <a:r>
              <a:rPr lang="en-US" sz="2400" dirty="0"/>
              <a:t>The American Welding Society (AWS) has developed the following electrode </a:t>
            </a:r>
            <a:r>
              <a:rPr lang="en-US" sz="2400" dirty="0" smtClean="0"/>
              <a:t>classification system:</a:t>
            </a:r>
          </a:p>
          <a:p>
            <a:pPr lvl="1"/>
            <a:r>
              <a:rPr lang="en-US" sz="2000" dirty="0" smtClean="0"/>
              <a:t>The </a:t>
            </a:r>
            <a:r>
              <a:rPr lang="en-US" sz="2000" dirty="0"/>
              <a:t>E means that the electrode is used for electric arc </a:t>
            </a:r>
            <a:r>
              <a:rPr lang="en-US" sz="2000" dirty="0" smtClean="0"/>
              <a:t>welding</a:t>
            </a:r>
          </a:p>
          <a:p>
            <a:pPr lvl="1"/>
            <a:r>
              <a:rPr lang="en-US" sz="2000" dirty="0" smtClean="0"/>
              <a:t>The </a:t>
            </a:r>
            <a:r>
              <a:rPr lang="en-US" sz="2000" dirty="0"/>
              <a:t>first two digits indicate the tensile </a:t>
            </a:r>
            <a:r>
              <a:rPr lang="en-US" sz="2000" dirty="0" smtClean="0"/>
              <a:t>strength</a:t>
            </a:r>
          </a:p>
          <a:p>
            <a:pPr lvl="1"/>
            <a:r>
              <a:rPr lang="en-US" sz="2000" dirty="0" smtClean="0"/>
              <a:t>The third digit tells you in what position the electrode can be used in</a:t>
            </a:r>
          </a:p>
          <a:p>
            <a:pPr lvl="1"/>
            <a:r>
              <a:rPr lang="en-US" sz="2000" dirty="0" smtClean="0"/>
              <a:t>The </a:t>
            </a:r>
            <a:r>
              <a:rPr lang="en-US" sz="2000" dirty="0"/>
              <a:t>fourth digit indicates </a:t>
            </a:r>
            <a:r>
              <a:rPr lang="en-US" sz="2000" dirty="0" smtClean="0"/>
              <a:t>any special </a:t>
            </a:r>
            <a:r>
              <a:rPr lang="en-US" sz="2000" dirty="0"/>
              <a:t>characteristics of the </a:t>
            </a:r>
            <a:r>
              <a:rPr lang="en-US" sz="2000" dirty="0" smtClean="0"/>
              <a:t>electrode</a:t>
            </a:r>
            <a:endParaRPr lang="en-US" sz="2000" dirty="0"/>
          </a:p>
        </p:txBody>
      </p:sp>
      <p:pic>
        <p:nvPicPr>
          <p:cNvPr id="5" name="Picture 4"/>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bright="20000"/>
                    </a14:imgEffect>
                  </a14:imgLayer>
                </a14:imgProps>
              </a:ext>
              <a:ext uri="{28A0092B-C50C-407E-A947-70E740481C1C}">
                <a14:useLocalDpi xmlns:a14="http://schemas.microsoft.com/office/drawing/2010/main" val="0"/>
              </a:ext>
            </a:extLst>
          </a:blip>
          <a:srcRect l="10380" t="17734"/>
          <a:stretch/>
        </p:blipFill>
        <p:spPr>
          <a:xfrm>
            <a:off x="5257800" y="2514600"/>
            <a:ext cx="3458802" cy="2286000"/>
          </a:xfrm>
          <a:prstGeom prst="rect">
            <a:avLst/>
          </a:prstGeom>
        </p:spPr>
      </p:pic>
    </p:spTree>
    <p:extLst>
      <p:ext uri="{BB962C8B-B14F-4D97-AF65-F5344CB8AC3E}">
        <p14:creationId xmlns:p14="http://schemas.microsoft.com/office/powerpoint/2010/main" val="3457561845"/>
      </p:ext>
    </p:extLst>
  </p:cSld>
  <p:clrMapOvr>
    <a:masterClrMapping/>
  </p:clrMapOvr>
  <mc:AlternateContent xmlns:mc="http://schemas.openxmlformats.org/markup-compatibility/2006" xmlns:p14="http://schemas.microsoft.com/office/powerpoint/2010/main">
    <mc:Choice Requires="p14">
      <p:transition p14:dur="3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Electrode Selection Guide:</a:t>
            </a:r>
            <a:endParaRPr lang="en-US" u="sng" dirty="0"/>
          </a:p>
        </p:txBody>
      </p:sp>
      <p:pic>
        <p:nvPicPr>
          <p:cNvPr id="4" name="Content Placeholder 3"/>
          <p:cNvPicPr>
            <a:picLocks noGrp="1" noChangeAspect="1"/>
          </p:cNvPicPr>
          <p:nvPr>
            <p:ph idx="1"/>
          </p:nvPr>
        </p:nvPicPr>
        <p:blipFill rotWithShape="1">
          <a:blip r:embed="rId3">
            <a:extLst>
              <a:ext uri="{BEBA8EAE-BF5A-486C-A8C5-ECC9F3942E4B}">
                <a14:imgProps xmlns:a14="http://schemas.microsoft.com/office/drawing/2010/main">
                  <a14:imgLayer r:embed="rId4">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l="1205" t="6253" r="1089" b="47560"/>
          <a:stretch/>
        </p:blipFill>
        <p:spPr>
          <a:xfrm>
            <a:off x="228600" y="1905000"/>
            <a:ext cx="8729004" cy="3886200"/>
          </a:xfrm>
        </p:spPr>
      </p:pic>
      <p:sp>
        <p:nvSpPr>
          <p:cNvPr id="6" name="Rectangle 5"/>
          <p:cNvSpPr/>
          <p:nvPr/>
        </p:nvSpPr>
        <p:spPr>
          <a:xfrm>
            <a:off x="1458686" y="2318657"/>
            <a:ext cx="3494314" cy="1524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447800" y="5410200"/>
            <a:ext cx="3505200" cy="1524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5911192"/>
      </p:ext>
    </p:extLst>
  </p:cSld>
  <p:clrMapOvr>
    <a:masterClrMapping/>
  </p:clrMapOvr>
  <mc:AlternateContent xmlns:mc="http://schemas.openxmlformats.org/markup-compatibility/2006" xmlns:p14="http://schemas.microsoft.com/office/powerpoint/2010/main">
    <mc:Choice Requires="p14">
      <p:transition p14:dur="3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Choosing the Correct Electrode</a:t>
            </a:r>
            <a:endParaRPr lang="en-US" u="sng" dirty="0"/>
          </a:p>
        </p:txBody>
      </p:sp>
      <p:sp>
        <p:nvSpPr>
          <p:cNvPr id="3" name="Content Placeholder 2"/>
          <p:cNvSpPr>
            <a:spLocks noGrp="1"/>
          </p:cNvSpPr>
          <p:nvPr>
            <p:ph idx="1"/>
          </p:nvPr>
        </p:nvSpPr>
        <p:spPr>
          <a:xfrm>
            <a:off x="457200" y="3829424"/>
            <a:ext cx="3886200" cy="1630363"/>
          </a:xfrm>
        </p:spPr>
        <p:txBody>
          <a:bodyPr>
            <a:normAutofit/>
          </a:bodyPr>
          <a:lstStyle/>
          <a:p>
            <a:pPr lvl="1"/>
            <a:r>
              <a:rPr lang="en-US" dirty="0" smtClean="0"/>
              <a:t>Electrode Diameter</a:t>
            </a:r>
          </a:p>
          <a:p>
            <a:pPr lvl="1"/>
            <a:r>
              <a:rPr lang="en-US" dirty="0" smtClean="0"/>
              <a:t>Joint Design</a:t>
            </a:r>
          </a:p>
          <a:p>
            <a:pPr lvl="1"/>
            <a:r>
              <a:rPr lang="en-US" dirty="0" smtClean="0"/>
              <a:t>Welding Position</a:t>
            </a:r>
          </a:p>
          <a:p>
            <a:pPr lvl="1"/>
            <a:r>
              <a:rPr lang="en-US" dirty="0" smtClean="0"/>
              <a:t>Type of Welding Current</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3704756"/>
            <a:ext cx="4419600" cy="2893575"/>
          </a:xfrm>
          <a:prstGeom prst="rect">
            <a:avLst/>
          </a:prstGeom>
        </p:spPr>
      </p:pic>
      <p:sp>
        <p:nvSpPr>
          <p:cNvPr id="6" name="TextBox 5"/>
          <p:cNvSpPr txBox="1"/>
          <p:nvPr/>
        </p:nvSpPr>
        <p:spPr>
          <a:xfrm>
            <a:off x="457200" y="2009001"/>
            <a:ext cx="8164286" cy="707886"/>
          </a:xfrm>
          <a:prstGeom prst="rect">
            <a:avLst/>
          </a:prstGeom>
          <a:noFill/>
        </p:spPr>
        <p:txBody>
          <a:bodyPr wrap="square" rtlCol="0">
            <a:spAutoFit/>
          </a:bodyPr>
          <a:lstStyle/>
          <a:p>
            <a:pPr marL="285750" indent="-285750">
              <a:buFont typeface="Arial" pitchFamily="34" charset="0"/>
              <a:buChar char="•"/>
            </a:pPr>
            <a:r>
              <a:rPr lang="en-US" sz="2000" dirty="0">
                <a:solidFill>
                  <a:schemeClr val="bg2">
                    <a:lumMod val="25000"/>
                  </a:schemeClr>
                </a:solidFill>
              </a:rPr>
              <a:t>The electrode should produce a weld metal approximately the same metallurgical properties as the parent metal. </a:t>
            </a:r>
          </a:p>
        </p:txBody>
      </p:sp>
      <p:sp>
        <p:nvSpPr>
          <p:cNvPr id="7" name="TextBox 6"/>
          <p:cNvSpPr txBox="1"/>
          <p:nvPr/>
        </p:nvSpPr>
        <p:spPr>
          <a:xfrm>
            <a:off x="457200" y="2791990"/>
            <a:ext cx="8164286" cy="1015663"/>
          </a:xfrm>
          <a:prstGeom prst="rect">
            <a:avLst/>
          </a:prstGeom>
          <a:noFill/>
        </p:spPr>
        <p:txBody>
          <a:bodyPr wrap="square" rtlCol="0">
            <a:spAutoFit/>
          </a:bodyPr>
          <a:lstStyle/>
          <a:p>
            <a:pPr marL="285750" indent="-285750">
              <a:buFont typeface="Arial" pitchFamily="34" charset="0"/>
              <a:buChar char="•"/>
            </a:pPr>
            <a:r>
              <a:rPr lang="en-US" sz="2000" dirty="0">
                <a:solidFill>
                  <a:schemeClr val="bg2">
                    <a:lumMod val="25000"/>
                  </a:schemeClr>
                </a:solidFill>
              </a:rPr>
              <a:t>Choose one that will provide good arc stability, fast deposition, maximum weld strength, minimum splatter, easy slag removal, and a smooth weld bead</a:t>
            </a:r>
          </a:p>
        </p:txBody>
      </p:sp>
    </p:spTree>
    <p:extLst>
      <p:ext uri="{BB962C8B-B14F-4D97-AF65-F5344CB8AC3E}">
        <p14:creationId xmlns:p14="http://schemas.microsoft.com/office/powerpoint/2010/main" val="2844134630"/>
      </p:ext>
    </p:extLst>
  </p:cSld>
  <p:clrMapOvr>
    <a:masterClrMapping/>
  </p:clrMapOvr>
  <mc:AlternateContent xmlns:mc="http://schemas.openxmlformats.org/markup-compatibility/2006" xmlns:p14="http://schemas.microsoft.com/office/powerpoint/2010/main">
    <mc:Choice Requires="p14">
      <p:transition p14:dur="3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242956"/>
            <a:ext cx="8229600" cy="914400"/>
          </a:xfrm>
        </p:spPr>
        <p:txBody>
          <a:bodyPr>
            <a:noAutofit/>
          </a:bodyPr>
          <a:lstStyle/>
          <a:p>
            <a:pPr algn="ctr"/>
            <a:r>
              <a:rPr lang="en-US" sz="7200" dirty="0" smtClean="0"/>
              <a:t>E-70-1-8</a:t>
            </a:r>
            <a:endParaRPr lang="en-US" sz="7200" dirty="0"/>
          </a:p>
        </p:txBody>
      </p:sp>
      <p:sp>
        <p:nvSpPr>
          <p:cNvPr id="3" name="Content Placeholder 2"/>
          <p:cNvSpPr>
            <a:spLocks noGrp="1"/>
          </p:cNvSpPr>
          <p:nvPr>
            <p:ph idx="1"/>
          </p:nvPr>
        </p:nvSpPr>
        <p:spPr>
          <a:xfrm>
            <a:off x="381000" y="3048000"/>
            <a:ext cx="8229600" cy="533400"/>
          </a:xfrm>
        </p:spPr>
        <p:txBody>
          <a:bodyPr>
            <a:noAutofit/>
          </a:bodyPr>
          <a:lstStyle/>
          <a:p>
            <a:r>
              <a:rPr lang="en-US" sz="3200" dirty="0" smtClean="0">
                <a:solidFill>
                  <a:schemeClr val="tx1"/>
                </a:solidFill>
              </a:rPr>
              <a:t>What does the ‘E’ stand for?</a:t>
            </a:r>
          </a:p>
        </p:txBody>
      </p:sp>
      <p:sp>
        <p:nvSpPr>
          <p:cNvPr id="4" name="TextBox 3"/>
          <p:cNvSpPr txBox="1"/>
          <p:nvPr/>
        </p:nvSpPr>
        <p:spPr>
          <a:xfrm>
            <a:off x="304800" y="3810000"/>
            <a:ext cx="8610600" cy="584775"/>
          </a:xfrm>
          <a:prstGeom prst="rect">
            <a:avLst/>
          </a:prstGeom>
          <a:noFill/>
        </p:spPr>
        <p:txBody>
          <a:bodyPr wrap="square" rtlCol="0">
            <a:spAutoFit/>
          </a:bodyPr>
          <a:lstStyle/>
          <a:p>
            <a:pPr marL="285750" indent="-285750">
              <a:buFont typeface="Wingdings" pitchFamily="2" charset="2"/>
              <a:buChar char="§"/>
            </a:pPr>
            <a:r>
              <a:rPr lang="en-US" sz="3200" dirty="0"/>
              <a:t>What do the next two numbers </a:t>
            </a:r>
            <a:r>
              <a:rPr lang="en-US" sz="3200" dirty="0" smtClean="0"/>
              <a:t>represent?</a:t>
            </a:r>
            <a:endParaRPr lang="en-US" sz="3200" dirty="0"/>
          </a:p>
        </p:txBody>
      </p:sp>
      <p:sp>
        <p:nvSpPr>
          <p:cNvPr id="5" name="TextBox 4"/>
          <p:cNvSpPr txBox="1"/>
          <p:nvPr/>
        </p:nvSpPr>
        <p:spPr>
          <a:xfrm>
            <a:off x="381000" y="4572000"/>
            <a:ext cx="8001000" cy="584775"/>
          </a:xfrm>
          <a:prstGeom prst="rect">
            <a:avLst/>
          </a:prstGeom>
          <a:noFill/>
        </p:spPr>
        <p:txBody>
          <a:bodyPr wrap="square" rtlCol="0">
            <a:spAutoFit/>
          </a:bodyPr>
          <a:lstStyle/>
          <a:p>
            <a:pPr marL="285750" indent="-285750">
              <a:buFont typeface="Wingdings" pitchFamily="2" charset="2"/>
              <a:buChar char="§"/>
            </a:pPr>
            <a:r>
              <a:rPr lang="en-US" sz="3200" dirty="0"/>
              <a:t>What does the third digit </a:t>
            </a:r>
            <a:r>
              <a:rPr lang="en-US" sz="3200" dirty="0" smtClean="0"/>
              <a:t>mean?</a:t>
            </a:r>
            <a:endParaRPr lang="en-US" sz="3200" dirty="0"/>
          </a:p>
        </p:txBody>
      </p:sp>
      <p:sp>
        <p:nvSpPr>
          <p:cNvPr id="6" name="TextBox 5"/>
          <p:cNvSpPr txBox="1"/>
          <p:nvPr/>
        </p:nvSpPr>
        <p:spPr>
          <a:xfrm>
            <a:off x="304800" y="5329213"/>
            <a:ext cx="8153400" cy="1015663"/>
          </a:xfrm>
          <a:prstGeom prst="rect">
            <a:avLst/>
          </a:prstGeom>
          <a:noFill/>
        </p:spPr>
        <p:txBody>
          <a:bodyPr wrap="square" rtlCol="0">
            <a:spAutoFit/>
          </a:bodyPr>
          <a:lstStyle/>
          <a:p>
            <a:pPr marL="285750" indent="-285750">
              <a:buFont typeface="Wingdings" pitchFamily="2" charset="2"/>
              <a:buChar char="§"/>
            </a:pPr>
            <a:r>
              <a:rPr lang="en-US" sz="3200" dirty="0" smtClean="0"/>
              <a:t>What </a:t>
            </a:r>
            <a:r>
              <a:rPr lang="en-US" sz="3200" dirty="0"/>
              <a:t>does the fourth number </a:t>
            </a:r>
            <a:r>
              <a:rPr lang="en-US" sz="3200" dirty="0" smtClean="0"/>
              <a:t>tell </a:t>
            </a:r>
            <a:r>
              <a:rPr lang="en-US" sz="3200" dirty="0"/>
              <a:t>you?</a:t>
            </a:r>
          </a:p>
          <a:p>
            <a:endParaRPr lang="en-US" sz="2800" dirty="0"/>
          </a:p>
        </p:txBody>
      </p:sp>
      <p:cxnSp>
        <p:nvCxnSpPr>
          <p:cNvPr id="8" name="Straight Connector 7"/>
          <p:cNvCxnSpPr/>
          <p:nvPr/>
        </p:nvCxnSpPr>
        <p:spPr>
          <a:xfrm>
            <a:off x="2971800" y="2057400"/>
            <a:ext cx="533400" cy="0"/>
          </a:xfrm>
          <a:prstGeom prst="line">
            <a:avLst/>
          </a:prstGeom>
          <a:ln>
            <a:solidFill>
              <a:schemeClr val="accent1">
                <a:lumMod val="60000"/>
                <a:lumOff val="40000"/>
              </a:schemeClr>
            </a:solidFill>
          </a:ln>
        </p:spPr>
        <p:style>
          <a:lnRef idx="3">
            <a:schemeClr val="accent1"/>
          </a:lnRef>
          <a:fillRef idx="0">
            <a:schemeClr val="accent1"/>
          </a:fillRef>
          <a:effectRef idx="2">
            <a:schemeClr val="accent1"/>
          </a:effectRef>
          <a:fontRef idx="minor">
            <a:schemeClr val="tx1"/>
          </a:fontRef>
        </p:style>
      </p:cxnSp>
      <p:cxnSp>
        <p:nvCxnSpPr>
          <p:cNvPr id="9" name="Straight Connector 8"/>
          <p:cNvCxnSpPr/>
          <p:nvPr/>
        </p:nvCxnSpPr>
        <p:spPr>
          <a:xfrm>
            <a:off x="3733800" y="2057400"/>
            <a:ext cx="914400" cy="0"/>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11" name="Straight Connector 10"/>
          <p:cNvCxnSpPr/>
          <p:nvPr/>
        </p:nvCxnSpPr>
        <p:spPr>
          <a:xfrm>
            <a:off x="4953000" y="2057400"/>
            <a:ext cx="457200" cy="0"/>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12" name="Straight Connector 11"/>
          <p:cNvCxnSpPr/>
          <p:nvPr/>
        </p:nvCxnSpPr>
        <p:spPr>
          <a:xfrm>
            <a:off x="5638800" y="2057400"/>
            <a:ext cx="533400" cy="0"/>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pic>
        <p:nvPicPr>
          <p:cNvPr id="10" name="Picture 9"/>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29069"/>
          <a:stretch/>
        </p:blipFill>
        <p:spPr>
          <a:xfrm>
            <a:off x="381000" y="1314142"/>
            <a:ext cx="2590800" cy="1912625"/>
          </a:xfrm>
          <a:prstGeom prst="rect">
            <a:avLst/>
          </a:prstGeom>
        </p:spPr>
      </p:pic>
      <p:pic>
        <p:nvPicPr>
          <p:cNvPr id="13" name="Picture 12"/>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42132"/>
          <a:stretch/>
        </p:blipFill>
        <p:spPr>
          <a:xfrm rot="18243670" flipV="1">
            <a:off x="2465106" y="1704938"/>
            <a:ext cx="1605680" cy="1544586"/>
          </a:xfrm>
          <a:prstGeom prst="rect">
            <a:avLst/>
          </a:prstGeom>
        </p:spPr>
      </p:pic>
      <p:pic>
        <p:nvPicPr>
          <p:cNvPr id="14" name="Picture 13"/>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24701"/>
          <a:stretch/>
        </p:blipFill>
        <p:spPr>
          <a:xfrm rot="12706759">
            <a:off x="5233311" y="1413884"/>
            <a:ext cx="2463441" cy="1713139"/>
          </a:xfrm>
          <a:prstGeom prst="rect">
            <a:avLst/>
          </a:prstGeom>
        </p:spPr>
      </p:pic>
      <p:pic>
        <p:nvPicPr>
          <p:cNvPr id="15" name="Picture 14"/>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14459"/>
          <a:stretch/>
        </p:blipFill>
        <p:spPr>
          <a:xfrm rot="431439" flipH="1">
            <a:off x="6122458" y="1557541"/>
            <a:ext cx="2784536" cy="1704573"/>
          </a:xfrm>
          <a:prstGeom prst="rect">
            <a:avLst/>
          </a:prstGeom>
        </p:spPr>
      </p:pic>
      <p:sp>
        <p:nvSpPr>
          <p:cNvPr id="7" name="TextBox 6"/>
          <p:cNvSpPr txBox="1"/>
          <p:nvPr/>
        </p:nvSpPr>
        <p:spPr>
          <a:xfrm>
            <a:off x="1295400" y="3574880"/>
            <a:ext cx="5791200" cy="369332"/>
          </a:xfrm>
          <a:prstGeom prst="rect">
            <a:avLst/>
          </a:prstGeom>
          <a:noFill/>
        </p:spPr>
        <p:txBody>
          <a:bodyPr wrap="square" rtlCol="0">
            <a:spAutoFit/>
          </a:bodyPr>
          <a:lstStyle/>
          <a:p>
            <a:r>
              <a:rPr lang="en-US" dirty="0" smtClean="0">
                <a:solidFill>
                  <a:srgbClr val="C00000"/>
                </a:solidFill>
                <a:sym typeface="Wingdings" pitchFamily="2" charset="2"/>
              </a:rPr>
              <a:t> </a:t>
            </a:r>
            <a:r>
              <a:rPr lang="en-US" dirty="0" smtClean="0">
                <a:solidFill>
                  <a:srgbClr val="C00000"/>
                </a:solidFill>
              </a:rPr>
              <a:t>E means that the electrode is for electric arc welding</a:t>
            </a:r>
            <a:endParaRPr lang="en-US" dirty="0">
              <a:solidFill>
                <a:srgbClr val="C00000"/>
              </a:solidFill>
            </a:endParaRPr>
          </a:p>
        </p:txBody>
      </p:sp>
      <p:sp>
        <p:nvSpPr>
          <p:cNvPr id="16" name="TextBox 15"/>
          <p:cNvSpPr txBox="1"/>
          <p:nvPr/>
        </p:nvSpPr>
        <p:spPr>
          <a:xfrm>
            <a:off x="1295400" y="4278868"/>
            <a:ext cx="5791200" cy="369332"/>
          </a:xfrm>
          <a:prstGeom prst="rect">
            <a:avLst/>
          </a:prstGeom>
          <a:noFill/>
        </p:spPr>
        <p:txBody>
          <a:bodyPr wrap="square" rtlCol="0">
            <a:spAutoFit/>
          </a:bodyPr>
          <a:lstStyle/>
          <a:p>
            <a:r>
              <a:rPr lang="en-US" dirty="0" smtClean="0">
                <a:solidFill>
                  <a:srgbClr val="C00000"/>
                </a:solidFill>
                <a:sym typeface="Wingdings" pitchFamily="2" charset="2"/>
              </a:rPr>
              <a:t> </a:t>
            </a:r>
            <a:r>
              <a:rPr lang="en-US" dirty="0" smtClean="0">
                <a:solidFill>
                  <a:srgbClr val="C00000"/>
                </a:solidFill>
              </a:rPr>
              <a:t>The tensile strength in thousands of psi</a:t>
            </a:r>
            <a:endParaRPr lang="en-US" dirty="0">
              <a:solidFill>
                <a:srgbClr val="C00000"/>
              </a:solidFill>
            </a:endParaRPr>
          </a:p>
        </p:txBody>
      </p:sp>
      <p:sp>
        <p:nvSpPr>
          <p:cNvPr id="17" name="TextBox 16"/>
          <p:cNvSpPr txBox="1"/>
          <p:nvPr/>
        </p:nvSpPr>
        <p:spPr>
          <a:xfrm>
            <a:off x="1295400" y="5040868"/>
            <a:ext cx="5791200" cy="369332"/>
          </a:xfrm>
          <a:prstGeom prst="rect">
            <a:avLst/>
          </a:prstGeom>
          <a:noFill/>
        </p:spPr>
        <p:txBody>
          <a:bodyPr wrap="square" rtlCol="0">
            <a:spAutoFit/>
          </a:bodyPr>
          <a:lstStyle/>
          <a:p>
            <a:r>
              <a:rPr lang="en-US" dirty="0" smtClean="0">
                <a:solidFill>
                  <a:srgbClr val="C00000"/>
                </a:solidFill>
                <a:sym typeface="Wingdings" pitchFamily="2" charset="2"/>
              </a:rPr>
              <a:t> Electrode position</a:t>
            </a:r>
            <a:endParaRPr lang="en-US" dirty="0">
              <a:solidFill>
                <a:srgbClr val="C00000"/>
              </a:solidFill>
            </a:endParaRPr>
          </a:p>
        </p:txBody>
      </p:sp>
      <p:sp>
        <p:nvSpPr>
          <p:cNvPr id="18" name="TextBox 17"/>
          <p:cNvSpPr txBox="1"/>
          <p:nvPr/>
        </p:nvSpPr>
        <p:spPr>
          <a:xfrm>
            <a:off x="1295400" y="5802868"/>
            <a:ext cx="5791200" cy="369332"/>
          </a:xfrm>
          <a:prstGeom prst="rect">
            <a:avLst/>
          </a:prstGeom>
          <a:noFill/>
        </p:spPr>
        <p:txBody>
          <a:bodyPr wrap="square" rtlCol="0">
            <a:spAutoFit/>
          </a:bodyPr>
          <a:lstStyle/>
          <a:p>
            <a:r>
              <a:rPr lang="en-US" dirty="0" smtClean="0">
                <a:solidFill>
                  <a:srgbClr val="C00000"/>
                </a:solidFill>
                <a:sym typeface="Wingdings" pitchFamily="2" charset="2"/>
              </a:rPr>
              <a:t> </a:t>
            </a:r>
            <a:r>
              <a:rPr lang="en-US" dirty="0" smtClean="0">
                <a:solidFill>
                  <a:srgbClr val="C00000"/>
                </a:solidFill>
              </a:rPr>
              <a:t>Electrodes special characteristics</a:t>
            </a:r>
            <a:endParaRPr lang="en-US" dirty="0">
              <a:solidFill>
                <a:srgbClr val="C00000"/>
              </a:solidFill>
            </a:endParaRPr>
          </a:p>
        </p:txBody>
      </p:sp>
    </p:spTree>
    <p:extLst>
      <p:ext uri="{BB962C8B-B14F-4D97-AF65-F5344CB8AC3E}">
        <p14:creationId xmlns:p14="http://schemas.microsoft.com/office/powerpoint/2010/main" val="3142107060"/>
      </p:ext>
    </p:extLst>
  </p:cSld>
  <p:clrMapOvr>
    <a:masterClrMapping/>
  </p:clrMapOvr>
  <mc:AlternateContent xmlns:mc="http://schemas.openxmlformats.org/markup-compatibility/2006" xmlns:p14="http://schemas.microsoft.com/office/powerpoint/2010/main">
    <mc:Choice Requires="p14">
      <p:transition p14:dur="3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16" grpId="0"/>
      <p:bldP spid="17"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FFA and SAE Welding Project Ideas:</a:t>
            </a:r>
            <a:endParaRPr lang="en-US" u="sng" dirty="0"/>
          </a:p>
        </p:txBody>
      </p:sp>
      <p:sp>
        <p:nvSpPr>
          <p:cNvPr id="3" name="Content Placeholder 2"/>
          <p:cNvSpPr>
            <a:spLocks noGrp="1"/>
          </p:cNvSpPr>
          <p:nvPr>
            <p:ph idx="1"/>
          </p:nvPr>
        </p:nvSpPr>
        <p:spPr>
          <a:xfrm>
            <a:off x="457200" y="1981200"/>
            <a:ext cx="5638800" cy="4144963"/>
          </a:xfrm>
        </p:spPr>
        <p:txBody>
          <a:bodyPr/>
          <a:lstStyle/>
          <a:p>
            <a:r>
              <a:rPr lang="en-US" dirty="0" smtClean="0"/>
              <a:t>Work in a welding shop that specializes in agricultural welding</a:t>
            </a:r>
          </a:p>
          <a:p>
            <a:r>
              <a:rPr lang="en-US" dirty="0" smtClean="0"/>
              <a:t>Fabricate and weld a project for a fair</a:t>
            </a:r>
          </a:p>
          <a:p>
            <a:pPr lvl="1"/>
            <a:r>
              <a:rPr lang="en-US" dirty="0" smtClean="0"/>
              <a:t>Table or bench</a:t>
            </a:r>
          </a:p>
          <a:p>
            <a:pPr lvl="1"/>
            <a:r>
              <a:rPr lang="en-US" dirty="0" smtClean="0"/>
              <a:t>Forklift fork</a:t>
            </a:r>
          </a:p>
          <a:p>
            <a:pPr lvl="1"/>
            <a:r>
              <a:rPr lang="en-US" dirty="0" smtClean="0"/>
              <a:t>Art installation</a:t>
            </a:r>
          </a:p>
          <a:p>
            <a:r>
              <a:rPr lang="en-US" dirty="0" smtClean="0"/>
              <a:t>Create a poster explaining the difference between different welding electrodes</a:t>
            </a:r>
          </a:p>
          <a:p>
            <a:r>
              <a:rPr lang="en-US" dirty="0" smtClean="0"/>
              <a:t>Create a video demonstrating the importance of shop safety for your local Chapter to use</a:t>
            </a:r>
            <a:endParaRPr lang="en-US" dirty="0"/>
          </a:p>
        </p:txBody>
      </p:sp>
      <p:pic>
        <p:nvPicPr>
          <p:cNvPr id="4" name="Picture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846907" y="1905000"/>
            <a:ext cx="2921527" cy="3200400"/>
          </a:xfrm>
          <a:prstGeom prst="rect">
            <a:avLst/>
          </a:prstGeom>
        </p:spPr>
      </p:pic>
    </p:spTree>
    <p:extLst>
      <p:ext uri="{BB962C8B-B14F-4D97-AF65-F5344CB8AC3E}">
        <p14:creationId xmlns:p14="http://schemas.microsoft.com/office/powerpoint/2010/main" val="3837794978"/>
      </p:ext>
    </p:extLst>
  </p:cSld>
  <p:clrMapOvr>
    <a:masterClrMapping/>
  </p:clrMapOvr>
  <mc:AlternateContent xmlns:mc="http://schemas.openxmlformats.org/markup-compatibility/2006" xmlns:p14="http://schemas.microsoft.com/office/powerpoint/2010/main">
    <mc:Choice Requires="p14">
      <p:transition p14:dur="300">
        <p:cut/>
      </p:transition>
    </mc:Choice>
    <mc:Fallback xmlns="">
      <p:transition>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To The Teacher:</a:t>
            </a:r>
            <a:endParaRPr lang="en-US" u="sng" dirty="0"/>
          </a:p>
        </p:txBody>
      </p:sp>
      <p:sp>
        <p:nvSpPr>
          <p:cNvPr id="3" name="Content Placeholder 2"/>
          <p:cNvSpPr>
            <a:spLocks noGrp="1"/>
          </p:cNvSpPr>
          <p:nvPr>
            <p:ph idx="1"/>
          </p:nvPr>
        </p:nvSpPr>
        <p:spPr/>
        <p:txBody>
          <a:bodyPr/>
          <a:lstStyle/>
          <a:p>
            <a:r>
              <a:rPr lang="en-US" dirty="0" smtClean="0"/>
              <a:t>This PowerPoint covers the basics in the Core Curriculum standards for </a:t>
            </a:r>
            <a:r>
              <a:rPr lang="en-US" dirty="0" smtClean="0">
                <a:solidFill>
                  <a:schemeClr val="accent1">
                    <a:lumMod val="75000"/>
                  </a:schemeClr>
                </a:solidFill>
              </a:rPr>
              <a:t>CLF2301</a:t>
            </a:r>
            <a:r>
              <a:rPr lang="en-US" dirty="0">
                <a:solidFill>
                  <a:schemeClr val="accent1">
                    <a:lumMod val="75000"/>
                  </a:schemeClr>
                </a:solidFill>
              </a:rPr>
              <a:t>, CLF2303, </a:t>
            </a:r>
            <a:r>
              <a:rPr lang="en-US" dirty="0" smtClean="0">
                <a:solidFill>
                  <a:schemeClr val="accent1">
                    <a:lumMod val="75000"/>
                  </a:schemeClr>
                </a:solidFill>
              </a:rPr>
              <a:t>CLF2349</a:t>
            </a:r>
          </a:p>
          <a:p>
            <a:r>
              <a:rPr lang="en-US" dirty="0" smtClean="0"/>
              <a:t>Upon </a:t>
            </a:r>
            <a:r>
              <a:rPr lang="en-US" dirty="0"/>
              <a:t>completion of this </a:t>
            </a:r>
            <a:r>
              <a:rPr lang="en-US" dirty="0" smtClean="0"/>
              <a:t>Welding Safety and Electrode Classification lesson, </a:t>
            </a:r>
            <a:r>
              <a:rPr lang="en-US" dirty="0"/>
              <a:t>the </a:t>
            </a:r>
            <a:r>
              <a:rPr lang="en-US" dirty="0" smtClean="0"/>
              <a:t>student will </a:t>
            </a:r>
            <a:r>
              <a:rPr lang="en-US" dirty="0"/>
              <a:t>be able </a:t>
            </a:r>
            <a:r>
              <a:rPr lang="en-US" dirty="0" smtClean="0"/>
              <a:t>to:</a:t>
            </a:r>
          </a:p>
          <a:p>
            <a:pPr lvl="1"/>
            <a:r>
              <a:rPr lang="en-US" dirty="0" smtClean="0"/>
              <a:t>(G-1) Pass </a:t>
            </a:r>
            <a:r>
              <a:rPr lang="en-US" dirty="0"/>
              <a:t>a </a:t>
            </a:r>
            <a:r>
              <a:rPr lang="en-US" dirty="0" smtClean="0"/>
              <a:t>shop safety test</a:t>
            </a:r>
          </a:p>
          <a:p>
            <a:pPr lvl="1"/>
            <a:r>
              <a:rPr lang="en-US" dirty="0" smtClean="0"/>
              <a:t>(G-10) Demonstrate the proper </a:t>
            </a:r>
            <a:r>
              <a:rPr lang="en-US" dirty="0"/>
              <a:t>use </a:t>
            </a:r>
            <a:r>
              <a:rPr lang="en-US" dirty="0" smtClean="0"/>
              <a:t>of arc </a:t>
            </a:r>
            <a:r>
              <a:rPr lang="en-US" dirty="0"/>
              <a:t>welding </a:t>
            </a:r>
            <a:r>
              <a:rPr lang="en-US" dirty="0" smtClean="0"/>
              <a:t>equipment</a:t>
            </a:r>
          </a:p>
          <a:p>
            <a:pPr lvl="1"/>
            <a:r>
              <a:rPr lang="en-US" dirty="0" smtClean="0"/>
              <a:t>(G-3) Be </a:t>
            </a:r>
            <a:r>
              <a:rPr lang="en-US" dirty="0"/>
              <a:t>familiar with the American Welding Society (AWS) </a:t>
            </a:r>
            <a:r>
              <a:rPr lang="en-US" dirty="0" smtClean="0"/>
              <a:t>classification </a:t>
            </a:r>
            <a:r>
              <a:rPr lang="en-US" dirty="0"/>
              <a:t>for </a:t>
            </a:r>
            <a:r>
              <a:rPr lang="en-US" dirty="0" smtClean="0"/>
              <a:t>electrodes</a:t>
            </a:r>
          </a:p>
          <a:p>
            <a:r>
              <a:rPr lang="en-US" dirty="0" smtClean="0"/>
              <a:t>Evaluation of knowledge:</a:t>
            </a:r>
          </a:p>
          <a:p>
            <a:pPr lvl="1"/>
            <a:r>
              <a:rPr lang="en-US" dirty="0" smtClean="0"/>
              <a:t>A passing score on a safety test, unit exam or quiz by the instructor</a:t>
            </a:r>
          </a:p>
          <a:p>
            <a:pPr lvl="1"/>
            <a:r>
              <a:rPr lang="en-US" dirty="0" smtClean="0"/>
              <a:t>Correct identification of electrodes</a:t>
            </a:r>
            <a:endParaRPr lang="en-US" dirty="0"/>
          </a:p>
          <a:p>
            <a:pPr lvl="1"/>
            <a:endParaRPr lang="en-US" dirty="0" smtClean="0"/>
          </a:p>
          <a:p>
            <a:pPr lvl="1"/>
            <a:endParaRPr lang="en-US" dirty="0"/>
          </a:p>
          <a:p>
            <a:pPr lvl="1"/>
            <a:endParaRPr lang="en-US" dirty="0"/>
          </a:p>
          <a:p>
            <a:pPr lvl="1"/>
            <a:endParaRPr lang="en-US" dirty="0" smtClean="0">
              <a:solidFill>
                <a:schemeClr val="tx1">
                  <a:lumMod val="65000"/>
                  <a:lumOff val="35000"/>
                </a:schemeClr>
              </a:solidFill>
            </a:endParaRPr>
          </a:p>
          <a:p>
            <a:endParaRPr lang="en-US" dirty="0">
              <a:solidFill>
                <a:schemeClr val="accent1">
                  <a:lumMod val="75000"/>
                </a:schemeClr>
              </a:solidFill>
            </a:endParaRPr>
          </a:p>
          <a:p>
            <a:endParaRPr lang="en-US" dirty="0"/>
          </a:p>
        </p:txBody>
      </p:sp>
    </p:spTree>
    <p:extLst>
      <p:ext uri="{BB962C8B-B14F-4D97-AF65-F5344CB8AC3E}">
        <p14:creationId xmlns:p14="http://schemas.microsoft.com/office/powerpoint/2010/main" val="1518965060"/>
      </p:ext>
    </p:extLst>
  </p:cSld>
  <p:clrMapOvr>
    <a:masterClrMapping/>
  </p:clrMapOvr>
  <mc:AlternateContent xmlns:mc="http://schemas.openxmlformats.org/markup-compatibility/2006" xmlns:p14="http://schemas.microsoft.com/office/powerpoint/2010/main">
    <mc:Choice Requires="p14">
      <p:transition p14:dur="300">
        <p:cut/>
      </p:transition>
    </mc:Choice>
    <mc:Fallback xmlns="">
      <p:transition>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Activities:</a:t>
            </a:r>
            <a:endParaRPr lang="en-US" u="sng" dirty="0"/>
          </a:p>
        </p:txBody>
      </p:sp>
      <p:sp>
        <p:nvSpPr>
          <p:cNvPr id="3" name="Content Placeholder 2"/>
          <p:cNvSpPr>
            <a:spLocks noGrp="1"/>
          </p:cNvSpPr>
          <p:nvPr>
            <p:ph idx="1"/>
          </p:nvPr>
        </p:nvSpPr>
        <p:spPr/>
        <p:txBody>
          <a:bodyPr>
            <a:normAutofit/>
          </a:bodyPr>
          <a:lstStyle/>
          <a:p>
            <a:r>
              <a:rPr lang="en-US" dirty="0" smtClean="0"/>
              <a:t>Used to enhance and solidify the knowledge and skills learned during this lesson.</a:t>
            </a:r>
          </a:p>
          <a:p>
            <a:r>
              <a:rPr lang="en-US" dirty="0" smtClean="0"/>
              <a:t>Welding Safety Activities </a:t>
            </a:r>
            <a:r>
              <a:rPr lang="en-US" dirty="0" smtClean="0">
                <a:solidFill>
                  <a:schemeClr val="accent1">
                    <a:lumMod val="75000"/>
                  </a:schemeClr>
                </a:solidFill>
              </a:rPr>
              <a:t>CLF2301, CLF2349</a:t>
            </a:r>
            <a:r>
              <a:rPr lang="en-US" dirty="0" smtClean="0"/>
              <a:t>:</a:t>
            </a:r>
          </a:p>
          <a:p>
            <a:pPr lvl="1"/>
            <a:r>
              <a:rPr lang="en-US" dirty="0" smtClean="0"/>
              <a:t>Practice </a:t>
            </a:r>
            <a:r>
              <a:rPr lang="en-US" dirty="0"/>
              <a:t>changing lenses and head gear in arc welding </a:t>
            </a:r>
            <a:r>
              <a:rPr lang="en-US" dirty="0" smtClean="0"/>
              <a:t>helmets.</a:t>
            </a:r>
          </a:p>
          <a:p>
            <a:pPr lvl="1"/>
            <a:r>
              <a:rPr lang="en-US" dirty="0" smtClean="0"/>
              <a:t>Practice </a:t>
            </a:r>
            <a:r>
              <a:rPr lang="en-US" dirty="0"/>
              <a:t>identifying and handling arc welding equipment, making </a:t>
            </a:r>
            <a:r>
              <a:rPr lang="en-US" dirty="0" smtClean="0"/>
              <a:t>sure </a:t>
            </a:r>
            <a:r>
              <a:rPr lang="en-US" dirty="0"/>
              <a:t>that all safety procedures are followed and that suitable </a:t>
            </a:r>
            <a:r>
              <a:rPr lang="en-US" dirty="0" smtClean="0"/>
              <a:t>clothing </a:t>
            </a:r>
            <a:r>
              <a:rPr lang="en-US" dirty="0"/>
              <a:t>is being </a:t>
            </a:r>
            <a:r>
              <a:rPr lang="en-US" dirty="0" smtClean="0"/>
              <a:t>worn.</a:t>
            </a:r>
          </a:p>
          <a:p>
            <a:r>
              <a:rPr lang="en-US" dirty="0" smtClean="0"/>
              <a:t>Welding Electrodes Activities</a:t>
            </a:r>
            <a:r>
              <a:rPr lang="en-US" dirty="0" smtClean="0">
                <a:solidFill>
                  <a:schemeClr val="accent1">
                    <a:lumMod val="75000"/>
                  </a:schemeClr>
                </a:solidFill>
              </a:rPr>
              <a:t> CLF2303, CLF2349</a:t>
            </a:r>
            <a:r>
              <a:rPr lang="en-US" dirty="0" smtClean="0"/>
              <a:t>:</a:t>
            </a:r>
          </a:p>
          <a:p>
            <a:pPr lvl="1"/>
            <a:r>
              <a:rPr lang="en-US" dirty="0" smtClean="0"/>
              <a:t>Select </a:t>
            </a:r>
            <a:r>
              <a:rPr lang="en-US" dirty="0"/>
              <a:t>six different arc electrodes and outline in </a:t>
            </a:r>
            <a:r>
              <a:rPr lang="en-US" dirty="0" smtClean="0"/>
              <a:t>writing each </a:t>
            </a:r>
            <a:r>
              <a:rPr lang="en-US" dirty="0"/>
              <a:t>of their </a:t>
            </a:r>
            <a:r>
              <a:rPr lang="en-US" dirty="0" smtClean="0"/>
              <a:t>characteristics.</a:t>
            </a:r>
          </a:p>
          <a:p>
            <a:pPr lvl="1"/>
            <a:r>
              <a:rPr lang="en-US" dirty="0" smtClean="0"/>
              <a:t>Weld </a:t>
            </a:r>
            <a:r>
              <a:rPr lang="en-US" dirty="0"/>
              <a:t>a bead with each of the six arc electrodes and describe </a:t>
            </a:r>
            <a:r>
              <a:rPr lang="en-US" dirty="0" smtClean="0"/>
              <a:t>in </a:t>
            </a:r>
            <a:r>
              <a:rPr lang="en-US" dirty="0"/>
              <a:t>writing how each electrode reacts during the welding </a:t>
            </a:r>
            <a:r>
              <a:rPr lang="en-US" dirty="0" smtClean="0"/>
              <a:t>process.</a:t>
            </a:r>
          </a:p>
          <a:p>
            <a:pPr lvl="1"/>
            <a:r>
              <a:rPr lang="en-US" dirty="0" smtClean="0"/>
              <a:t>Weld </a:t>
            </a:r>
            <a:r>
              <a:rPr lang="en-US" dirty="0"/>
              <a:t>various beads using DC straight, DC reverse, and AC type </a:t>
            </a:r>
            <a:r>
              <a:rPr lang="en-US" dirty="0" smtClean="0"/>
              <a:t>currents</a:t>
            </a:r>
            <a:r>
              <a:rPr lang="en-US" dirty="0"/>
              <a:t>.</a:t>
            </a:r>
            <a:endParaRPr lang="en-US" dirty="0" smtClean="0"/>
          </a:p>
        </p:txBody>
      </p:sp>
    </p:spTree>
    <p:extLst>
      <p:ext uri="{BB962C8B-B14F-4D97-AF65-F5344CB8AC3E}">
        <p14:creationId xmlns:p14="http://schemas.microsoft.com/office/powerpoint/2010/main" val="4125491944"/>
      </p:ext>
    </p:extLst>
  </p:cSld>
  <p:clrMapOvr>
    <a:masterClrMapping/>
  </p:clrMapOvr>
  <mc:AlternateContent xmlns:mc="http://schemas.openxmlformats.org/markup-compatibility/2006" xmlns:p14="http://schemas.microsoft.com/office/powerpoint/2010/main">
    <mc:Choice Requires="p14">
      <p:transition p14:dur="300">
        <p:cut/>
      </p:transition>
    </mc:Choice>
    <mc:Fallback xmlns="">
      <p:transition>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Today’s Objectives:</a:t>
            </a:r>
            <a:endParaRPr lang="en-US" u="sng" dirty="0"/>
          </a:p>
        </p:txBody>
      </p:sp>
      <p:sp>
        <p:nvSpPr>
          <p:cNvPr id="3" name="Content Placeholder 2"/>
          <p:cNvSpPr>
            <a:spLocks noGrp="1"/>
          </p:cNvSpPr>
          <p:nvPr>
            <p:ph idx="1"/>
          </p:nvPr>
        </p:nvSpPr>
        <p:spPr/>
        <p:txBody>
          <a:bodyPr/>
          <a:lstStyle/>
          <a:p>
            <a:r>
              <a:rPr lang="en-US" dirty="0" smtClean="0"/>
              <a:t>What is Arc Welding</a:t>
            </a:r>
          </a:p>
          <a:p>
            <a:r>
              <a:rPr lang="en-US" dirty="0" smtClean="0"/>
              <a:t>Five Types of Arc Welding</a:t>
            </a:r>
          </a:p>
          <a:p>
            <a:r>
              <a:rPr lang="en-US" dirty="0" smtClean="0"/>
              <a:t>Welding Equipment</a:t>
            </a:r>
          </a:p>
          <a:p>
            <a:r>
              <a:rPr lang="en-US" dirty="0" smtClean="0"/>
              <a:t>Personal Protective Equipment</a:t>
            </a:r>
          </a:p>
          <a:p>
            <a:r>
              <a:rPr lang="en-US" dirty="0" smtClean="0"/>
              <a:t>Eye and Face Protection</a:t>
            </a:r>
          </a:p>
          <a:p>
            <a:r>
              <a:rPr lang="en-US" dirty="0" smtClean="0"/>
              <a:t>Important Safety Rules</a:t>
            </a:r>
            <a:endParaRPr lang="en-US" dirty="0"/>
          </a:p>
          <a:p>
            <a:r>
              <a:rPr lang="en-US" dirty="0" smtClean="0"/>
              <a:t>How to Properly Classify Electrodes</a:t>
            </a:r>
          </a:p>
        </p:txBody>
      </p:sp>
      <p:pic>
        <p:nvPicPr>
          <p:cNvPr id="1026" name="Picture 2" descr="C:\Users\U10-229\AppData\Local\Microsoft\Windows\Temporary Internet Files\Content.IE5\Q9A6B1FD\MC900031041[1].wmf"/>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921956" y="1143000"/>
            <a:ext cx="4098449" cy="4883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6788297"/>
      </p:ext>
    </p:extLst>
  </p:cSld>
  <p:clrMapOvr>
    <a:masterClrMapping/>
  </p:clrMapOvr>
  <mc:AlternateContent xmlns:mc="http://schemas.openxmlformats.org/markup-compatibility/2006" xmlns:p14="http://schemas.microsoft.com/office/powerpoint/2010/main">
    <mc:Choice Requires="p14">
      <p:transition p14:dur="300">
        <p:cut/>
      </p:transition>
    </mc:Choice>
    <mc:Fallback xmlns="">
      <p:transition>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Arc Welding</a:t>
            </a:r>
            <a:endParaRPr lang="en-US" u="sng" dirty="0"/>
          </a:p>
        </p:txBody>
      </p:sp>
      <p:sp>
        <p:nvSpPr>
          <p:cNvPr id="3" name="Content Placeholder 2"/>
          <p:cNvSpPr>
            <a:spLocks noGrp="1"/>
          </p:cNvSpPr>
          <p:nvPr>
            <p:ph idx="1"/>
          </p:nvPr>
        </p:nvSpPr>
        <p:spPr/>
        <p:txBody>
          <a:bodyPr/>
          <a:lstStyle/>
          <a:p>
            <a:r>
              <a:rPr lang="en-US" dirty="0" smtClean="0"/>
              <a:t>Arc </a:t>
            </a:r>
            <a:r>
              <a:rPr lang="en-US" dirty="0"/>
              <a:t>welding </a:t>
            </a:r>
            <a:r>
              <a:rPr lang="en-US" dirty="0" smtClean="0"/>
              <a:t>is when two </a:t>
            </a:r>
            <a:r>
              <a:rPr lang="en-US" dirty="0"/>
              <a:t>metals </a:t>
            </a:r>
            <a:r>
              <a:rPr lang="en-US" dirty="0" smtClean="0"/>
              <a:t>are joined together through the use of </a:t>
            </a:r>
            <a:r>
              <a:rPr lang="en-US" dirty="0"/>
              <a:t>an electric </a:t>
            </a:r>
            <a:r>
              <a:rPr lang="en-US" dirty="0" smtClean="0"/>
              <a:t>arc, or current, </a:t>
            </a:r>
            <a:r>
              <a:rPr lang="en-US" dirty="0"/>
              <a:t>between a coated metal electrode and a base metal. </a:t>
            </a:r>
            <a:endParaRPr lang="en-US" dirty="0" smtClean="0"/>
          </a:p>
        </p:txBody>
      </p:sp>
      <p:pic>
        <p:nvPicPr>
          <p:cNvPr id="5" name="Picture 4"/>
          <p:cNvPicPr>
            <a:picLocks noChangeAspect="1"/>
          </p:cNvPicPr>
          <p:nvPr/>
        </p:nvPicPr>
        <p:blipFill rotWithShape="1">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t="11371" b="25818"/>
          <a:stretch/>
        </p:blipFill>
        <p:spPr>
          <a:xfrm>
            <a:off x="533400" y="2895600"/>
            <a:ext cx="8077200" cy="3657600"/>
          </a:xfrm>
          <a:prstGeom prst="rect">
            <a:avLst/>
          </a:prstGeom>
        </p:spPr>
      </p:pic>
    </p:spTree>
    <p:extLst>
      <p:ext uri="{BB962C8B-B14F-4D97-AF65-F5344CB8AC3E}">
        <p14:creationId xmlns:p14="http://schemas.microsoft.com/office/powerpoint/2010/main" val="819363613"/>
      </p:ext>
    </p:extLst>
  </p:cSld>
  <p:clrMapOvr>
    <a:masterClrMapping/>
  </p:clrMapOvr>
  <mc:AlternateContent xmlns:mc="http://schemas.openxmlformats.org/markup-compatibility/2006" xmlns:p14="http://schemas.microsoft.com/office/powerpoint/2010/main">
    <mc:Choice Requires="p14">
      <p:transition p14:dur="300">
        <p:cut/>
      </p:transition>
    </mc:Choice>
    <mc:Fallback xmlns="">
      <p:transition>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The Five Types of Arc Welding</a:t>
            </a:r>
            <a:endParaRPr lang="en-US" u="sng" dirty="0"/>
          </a:p>
        </p:txBody>
      </p:sp>
      <p:sp>
        <p:nvSpPr>
          <p:cNvPr id="3" name="Content Placeholder 2"/>
          <p:cNvSpPr>
            <a:spLocks noGrp="1"/>
          </p:cNvSpPr>
          <p:nvPr>
            <p:ph idx="1"/>
          </p:nvPr>
        </p:nvSpPr>
        <p:spPr/>
        <p:txBody>
          <a:bodyPr/>
          <a:lstStyle/>
          <a:p>
            <a:pPr marL="457200" indent="-457200">
              <a:buFont typeface="+mj-lt"/>
              <a:buAutoNum type="arabicPeriod"/>
            </a:pPr>
            <a:r>
              <a:rPr lang="en-US" b="1" dirty="0" smtClean="0"/>
              <a:t>SMAW-Shielded Metal Arc Welding</a:t>
            </a:r>
          </a:p>
          <a:p>
            <a:pPr marL="457200" indent="-457200">
              <a:buFont typeface="+mj-lt"/>
              <a:buAutoNum type="arabicPeriod"/>
            </a:pPr>
            <a:r>
              <a:rPr lang="en-US" dirty="0" smtClean="0"/>
              <a:t>GTAW/TIG-Gas Tungsten Arc Welding</a:t>
            </a:r>
          </a:p>
          <a:p>
            <a:pPr marL="457200" indent="-457200">
              <a:buFont typeface="+mj-lt"/>
              <a:buAutoNum type="arabicPeriod"/>
            </a:pPr>
            <a:r>
              <a:rPr lang="en-US" dirty="0" smtClean="0"/>
              <a:t>GMAW-Gas Metal Arc Welding</a:t>
            </a:r>
          </a:p>
          <a:p>
            <a:pPr marL="457200" indent="-457200">
              <a:buFont typeface="+mj-lt"/>
              <a:buAutoNum type="arabicPeriod"/>
            </a:pPr>
            <a:r>
              <a:rPr lang="en-US" dirty="0" smtClean="0"/>
              <a:t>FCAW-Flux Core Arc Welding</a:t>
            </a:r>
          </a:p>
          <a:p>
            <a:pPr marL="457200" indent="-457200">
              <a:buFont typeface="+mj-lt"/>
              <a:buAutoNum type="arabicPeriod"/>
            </a:pPr>
            <a:r>
              <a:rPr lang="en-US" dirty="0" smtClean="0"/>
              <a:t>SAW-Submerged Arc Welding</a:t>
            </a:r>
          </a:p>
          <a:p>
            <a:endParaRPr lang="en-US" dirty="0" smtClean="0"/>
          </a:p>
          <a:p>
            <a:endParaRPr lang="en-US" dirty="0"/>
          </a:p>
        </p:txBody>
      </p:sp>
      <p:sp>
        <p:nvSpPr>
          <p:cNvPr id="5" name="TextBox 4"/>
          <p:cNvSpPr txBox="1"/>
          <p:nvPr/>
        </p:nvSpPr>
        <p:spPr>
          <a:xfrm>
            <a:off x="5191125" y="4888468"/>
            <a:ext cx="3371850" cy="369332"/>
          </a:xfrm>
          <a:prstGeom prst="rect">
            <a:avLst/>
          </a:prstGeom>
          <a:noFill/>
        </p:spPr>
        <p:txBody>
          <a:bodyPr wrap="square" rtlCol="0">
            <a:spAutoFit/>
          </a:bodyPr>
          <a:lstStyle/>
          <a:p>
            <a:r>
              <a:rPr lang="en-US" dirty="0" smtClean="0">
                <a:hlinkClick r:id="rId4"/>
              </a:rPr>
              <a:t>Click here if video does not work!</a:t>
            </a:r>
            <a:endParaRPr lang="en-US" dirty="0"/>
          </a:p>
        </p:txBody>
      </p:sp>
      <p:pic>
        <p:nvPicPr>
          <p:cNvPr id="6" name="CoNw_faThgQ?hl=en_US&amp;version=3"/>
          <p:cNvPicPr>
            <a:picLocks noRot="1" noChangeAspect="1"/>
          </p:cNvPicPr>
          <p:nvPr>
            <a:videoFile r:link="rId1"/>
          </p:nvPr>
        </p:nvPicPr>
        <p:blipFill>
          <a:blip r:embed="rId5"/>
          <a:stretch>
            <a:fillRect/>
          </a:stretch>
        </p:blipFill>
        <p:spPr>
          <a:xfrm>
            <a:off x="4953000" y="1924050"/>
            <a:ext cx="3848100" cy="2886075"/>
          </a:xfrm>
          <a:prstGeom prst="rect">
            <a:avLst/>
          </a:prstGeom>
        </p:spPr>
      </p:pic>
    </p:spTree>
    <p:extLst>
      <p:ext uri="{BB962C8B-B14F-4D97-AF65-F5344CB8AC3E}">
        <p14:creationId xmlns:p14="http://schemas.microsoft.com/office/powerpoint/2010/main" val="2397705090"/>
      </p:ext>
    </p:extLst>
  </p:cSld>
  <p:clrMapOvr>
    <a:masterClrMapping/>
  </p:clrMapOvr>
  <mc:AlternateContent xmlns:mc="http://schemas.openxmlformats.org/markup-compatibility/2006" xmlns:p14="http://schemas.microsoft.com/office/powerpoint/2010/main">
    <mc:Choice Requires="p14">
      <p:transition p14:dur="300">
        <p:cut/>
      </p:transition>
    </mc:Choice>
    <mc:Fallback xmlns="">
      <p:transition>
        <p:cut/>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Welding Equipment</a:t>
            </a:r>
            <a:endParaRPr lang="en-US" u="sng" dirty="0"/>
          </a:p>
        </p:txBody>
      </p:sp>
      <p:sp>
        <p:nvSpPr>
          <p:cNvPr id="3" name="Content Placeholder 2"/>
          <p:cNvSpPr>
            <a:spLocks noGrp="1"/>
          </p:cNvSpPr>
          <p:nvPr>
            <p:ph idx="1"/>
          </p:nvPr>
        </p:nvSpPr>
        <p:spPr>
          <a:xfrm>
            <a:off x="457200" y="1981200"/>
            <a:ext cx="3124200" cy="4144963"/>
          </a:xfrm>
        </p:spPr>
        <p:txBody>
          <a:bodyPr/>
          <a:lstStyle/>
          <a:p>
            <a:r>
              <a:rPr lang="en-US" dirty="0" smtClean="0"/>
              <a:t>Power Supply</a:t>
            </a:r>
          </a:p>
          <a:p>
            <a:r>
              <a:rPr lang="en-US" dirty="0" smtClean="0"/>
              <a:t>Ground Clamp</a:t>
            </a:r>
          </a:p>
          <a:p>
            <a:r>
              <a:rPr lang="en-US" dirty="0" smtClean="0"/>
              <a:t>Electrode Holder/ Stinger</a:t>
            </a:r>
          </a:p>
          <a:p>
            <a:r>
              <a:rPr lang="en-US" dirty="0" smtClean="0"/>
              <a:t>Slag Hammer</a:t>
            </a:r>
          </a:p>
          <a:p>
            <a:r>
              <a:rPr lang="en-US" dirty="0" smtClean="0"/>
              <a:t>Wire Brush</a:t>
            </a:r>
          </a:p>
          <a:p>
            <a:r>
              <a:rPr lang="en-US" dirty="0"/>
              <a:t>Cables</a:t>
            </a:r>
          </a:p>
          <a:p>
            <a:r>
              <a:rPr lang="en-US" dirty="0"/>
              <a:t>Electrode</a:t>
            </a:r>
          </a:p>
          <a:p>
            <a:r>
              <a:rPr lang="en-US" dirty="0" smtClean="0"/>
              <a:t>Tongs</a:t>
            </a:r>
          </a:p>
          <a:p>
            <a:endParaRPr lang="en-US" dirty="0"/>
          </a:p>
        </p:txBody>
      </p:sp>
      <p:pic>
        <p:nvPicPr>
          <p:cNvPr id="4" name="Picture 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221716" y="1524000"/>
            <a:ext cx="2712484" cy="2820696"/>
          </a:xfrm>
          <a:prstGeom prst="rect">
            <a:avLst/>
          </a:prstGeom>
        </p:spPr>
      </p:pic>
      <p:pic>
        <p:nvPicPr>
          <p:cNvPr id="7" name="Picture 6"/>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5804" r="30412"/>
          <a:stretch/>
        </p:blipFill>
        <p:spPr>
          <a:xfrm>
            <a:off x="6705600" y="1295399"/>
            <a:ext cx="1371600" cy="3132573"/>
          </a:xfrm>
          <a:prstGeom prst="rect">
            <a:avLst/>
          </a:prstGeom>
        </p:spPr>
      </p:pic>
      <p:pic>
        <p:nvPicPr>
          <p:cNvPr id="6" name="Picture 5"/>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15200" y="1524000"/>
            <a:ext cx="2057400" cy="2057400"/>
          </a:xfrm>
          <a:prstGeom prst="rect">
            <a:avLst/>
          </a:prstGeom>
        </p:spPr>
      </p:pic>
      <p:pic>
        <p:nvPicPr>
          <p:cNvPr id="8" name="Picture 7"/>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621190" y="4191000"/>
            <a:ext cx="3627209" cy="2048701"/>
          </a:xfrm>
          <a:prstGeom prst="rect">
            <a:avLst/>
          </a:prstGeom>
        </p:spPr>
      </p:pic>
      <p:pic>
        <p:nvPicPr>
          <p:cNvPr id="9" name="Picture 8"/>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486400" y="3607981"/>
            <a:ext cx="3524250" cy="3524250"/>
          </a:xfrm>
          <a:prstGeom prst="rect">
            <a:avLst/>
          </a:prstGeom>
        </p:spPr>
      </p:pic>
    </p:spTree>
    <p:extLst>
      <p:ext uri="{BB962C8B-B14F-4D97-AF65-F5344CB8AC3E}">
        <p14:creationId xmlns:p14="http://schemas.microsoft.com/office/powerpoint/2010/main" val="1023021231"/>
      </p:ext>
    </p:extLst>
  </p:cSld>
  <p:clrMapOvr>
    <a:masterClrMapping/>
  </p:clrMapOvr>
  <mc:AlternateContent xmlns:mc="http://schemas.openxmlformats.org/markup-compatibility/2006" xmlns:p14="http://schemas.microsoft.com/office/powerpoint/2010/main">
    <mc:Choice Requires="p14">
      <p:transition p14:dur="3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nodeType="after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The Well Dressed Welder</a:t>
            </a:r>
            <a:endParaRPr lang="en-US" u="sng" dirty="0"/>
          </a:p>
        </p:txBody>
      </p:sp>
      <p:sp>
        <p:nvSpPr>
          <p:cNvPr id="10" name="Content Placeholder 9"/>
          <p:cNvSpPr>
            <a:spLocks noGrp="1"/>
          </p:cNvSpPr>
          <p:nvPr>
            <p:ph sz="quarter" idx="14"/>
          </p:nvPr>
        </p:nvSpPr>
        <p:spPr/>
        <p:txBody>
          <a:bodyPr/>
          <a:lstStyle/>
          <a:p>
            <a:r>
              <a:rPr lang="en-US" dirty="0"/>
              <a:t>Leather welding </a:t>
            </a:r>
            <a:r>
              <a:rPr lang="en-US" dirty="0" smtClean="0"/>
              <a:t>gloves</a:t>
            </a:r>
          </a:p>
          <a:p>
            <a:r>
              <a:rPr lang="en-US" dirty="0" smtClean="0"/>
              <a:t>Face and head protection</a:t>
            </a:r>
            <a:endParaRPr lang="en-US" dirty="0"/>
          </a:p>
          <a:p>
            <a:r>
              <a:rPr lang="en-US" dirty="0" smtClean="0"/>
              <a:t>Leather, cotton or wool clothes</a:t>
            </a:r>
          </a:p>
          <a:p>
            <a:r>
              <a:rPr lang="en-US" dirty="0" smtClean="0"/>
              <a:t>No pockets or cuffs</a:t>
            </a:r>
            <a:endParaRPr lang="en-US" dirty="0"/>
          </a:p>
          <a:p>
            <a:r>
              <a:rPr lang="en-US" dirty="0" smtClean="0"/>
              <a:t>Close-toed, </a:t>
            </a:r>
            <a:r>
              <a:rPr lang="en-US" dirty="0"/>
              <a:t>rubber soled boots</a:t>
            </a:r>
          </a:p>
          <a:p>
            <a:r>
              <a:rPr lang="en-US" dirty="0"/>
              <a:t>Long </a:t>
            </a:r>
            <a:r>
              <a:rPr lang="en-US" dirty="0" smtClean="0"/>
              <a:t>pants and sleeves</a:t>
            </a:r>
            <a:endParaRPr lang="en-US" dirty="0"/>
          </a:p>
          <a:p>
            <a:endParaRPr lang="en-US" dirty="0"/>
          </a:p>
        </p:txBody>
      </p:sp>
      <p:pic>
        <p:nvPicPr>
          <p:cNvPr id="13" name="Content Placeholder 12"/>
          <p:cNvPicPr>
            <a:picLocks noGrp="1" noChangeAspect="1"/>
          </p:cNvPicPr>
          <p:nvPr>
            <p:ph sz="quarter" idx="15"/>
          </p:nvPr>
        </p:nvPicPr>
        <p:blipFill>
          <a:blip r:embed="rId3">
            <a:extLst>
              <a:ext uri="{28A0092B-C50C-407E-A947-70E740481C1C}">
                <a14:useLocalDpi xmlns:a14="http://schemas.microsoft.com/office/drawing/2010/main" val="0"/>
              </a:ext>
            </a:extLst>
          </a:blip>
          <a:stretch>
            <a:fillRect/>
          </a:stretch>
        </p:blipFill>
        <p:spPr>
          <a:xfrm>
            <a:off x="4949536" y="2362200"/>
            <a:ext cx="3508664" cy="4041332"/>
          </a:xfrm>
        </p:spPr>
      </p:pic>
      <p:sp>
        <p:nvSpPr>
          <p:cNvPr id="12" name="TextBox 11"/>
          <p:cNvSpPr txBox="1"/>
          <p:nvPr/>
        </p:nvSpPr>
        <p:spPr>
          <a:xfrm>
            <a:off x="4724400" y="1828800"/>
            <a:ext cx="4038600" cy="461665"/>
          </a:xfrm>
          <a:prstGeom prst="rect">
            <a:avLst/>
          </a:prstGeom>
          <a:noFill/>
        </p:spPr>
        <p:txBody>
          <a:bodyPr wrap="square" rtlCol="0">
            <a:spAutoFit/>
          </a:bodyPr>
          <a:lstStyle/>
          <a:p>
            <a:r>
              <a:rPr lang="en-US" sz="2400" u="sng" dirty="0" smtClean="0">
                <a:solidFill>
                  <a:schemeClr val="bg2">
                    <a:lumMod val="25000"/>
                  </a:schemeClr>
                </a:solidFill>
              </a:rPr>
              <a:t>Personal Protective Equipment</a:t>
            </a:r>
            <a:endParaRPr lang="en-US" sz="2400" u="sng" dirty="0">
              <a:solidFill>
                <a:schemeClr val="bg2">
                  <a:lumMod val="25000"/>
                </a:schemeClr>
              </a:solidFill>
            </a:endParaRPr>
          </a:p>
        </p:txBody>
      </p:sp>
      <p:sp>
        <p:nvSpPr>
          <p:cNvPr id="3" name="Rectangle 2"/>
          <p:cNvSpPr/>
          <p:nvPr/>
        </p:nvSpPr>
        <p:spPr>
          <a:xfrm>
            <a:off x="4953000" y="4038600"/>
            <a:ext cx="1066800" cy="4572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105400" y="3581400"/>
            <a:ext cx="914400" cy="3048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127171" y="3107871"/>
            <a:ext cx="870857" cy="2286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257800" y="4724400"/>
            <a:ext cx="762000" cy="2286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072743" y="5181600"/>
            <a:ext cx="947057" cy="3048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181600" y="2514600"/>
            <a:ext cx="838200" cy="381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543800" y="2819401"/>
            <a:ext cx="838200" cy="40277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543800" y="3810000"/>
            <a:ext cx="838200" cy="4572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239000" y="5029200"/>
            <a:ext cx="990600" cy="4572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532914" y="3276600"/>
            <a:ext cx="772886" cy="3048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532914" y="4381500"/>
            <a:ext cx="849086" cy="3429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0049184"/>
      </p:ext>
    </p:extLst>
  </p:cSld>
  <p:clrMapOvr>
    <a:masterClrMapping/>
  </p:clrMapOvr>
  <mc:AlternateContent xmlns:mc="http://schemas.openxmlformats.org/markup-compatibility/2006" xmlns:p14="http://schemas.microsoft.com/office/powerpoint/2010/main">
    <mc:Choice Requires="p14">
      <p:transition p14:dur="3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par>
                                <p:cTn id="13" presetID="1" presetClass="entr" presetSubtype="0" fill="hold" nodeType="with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par>
                                <p:cTn id="23" presetID="1" presetClass="entr" presetSubtype="0" fill="hold" nodeType="withEffect">
                                  <p:stCondLst>
                                    <p:cond delay="0"/>
                                  </p:stCondLst>
                                  <p:childTnLst>
                                    <p:set>
                                      <p:cBhvr>
                                        <p:cTn id="2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par>
                                <p:cTn id="29" presetID="1" presetClass="entr" presetSubtype="0" fill="hold" nodeType="withEffect">
                                  <p:stCondLst>
                                    <p:cond delay="0"/>
                                  </p:stCondLst>
                                  <p:childTnLst>
                                    <p:set>
                                      <p:cBhvr>
                                        <p:cTn id="30" dur="1" fill="hold">
                                          <p:stCondLst>
                                            <p:cond delay="0"/>
                                          </p:stCondLst>
                                        </p:cTn>
                                        <p:tgtEl>
                                          <p:spTgt spid="10">
                                            <p:txEl>
                                              <p:pRg st="3" end="3"/>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par>
                                <p:cTn id="37" presetID="1" presetClass="entr" presetSubtype="0" fill="hold" nodeType="withEffect">
                                  <p:stCondLst>
                                    <p:cond delay="0"/>
                                  </p:stCondLst>
                                  <p:childTnLst>
                                    <p:set>
                                      <p:cBhvr>
                                        <p:cTn id="3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par>
                                <p:cTn id="43" presetID="1"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par>
                                <p:cTn id="45" presetID="1"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par>
                                <p:cTn id="47" presetID="1" presetClass="entr" presetSubtype="0" fill="hold" nodeType="withEffect">
                                  <p:stCondLst>
                                    <p:cond delay="0"/>
                                  </p:stCondLst>
                                  <p:childTnLst>
                                    <p:set>
                                      <p:cBhvr>
                                        <p:cTn id="48"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P spid="11" grpId="0" animBg="1"/>
      <p:bldP spid="14" grpId="0" animBg="1"/>
      <p:bldP spid="15"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Eye and Face Protection</a:t>
            </a:r>
            <a:endParaRPr lang="en-US" u="sng" dirty="0"/>
          </a:p>
        </p:txBody>
      </p:sp>
      <p:sp>
        <p:nvSpPr>
          <p:cNvPr id="3" name="Content Placeholder 2"/>
          <p:cNvSpPr>
            <a:spLocks noGrp="1"/>
          </p:cNvSpPr>
          <p:nvPr>
            <p:ph idx="1"/>
          </p:nvPr>
        </p:nvSpPr>
        <p:spPr/>
        <p:txBody>
          <a:bodyPr/>
          <a:lstStyle/>
          <a:p>
            <a:r>
              <a:rPr lang="en-US" dirty="0"/>
              <a:t>Helmet-Shade </a:t>
            </a:r>
            <a:r>
              <a:rPr lang="en-US" dirty="0" smtClean="0"/>
              <a:t>10</a:t>
            </a:r>
          </a:p>
          <a:p>
            <a:r>
              <a:rPr lang="en-US" dirty="0" smtClean="0"/>
              <a:t>Cover/Safety </a:t>
            </a:r>
            <a:r>
              <a:rPr lang="en-US" dirty="0"/>
              <a:t>glasses-ANSI Z87.1 compliant </a:t>
            </a:r>
            <a:endParaRPr lang="en-US" dirty="0" smtClean="0"/>
          </a:p>
          <a:p>
            <a:r>
              <a:rPr lang="en-US" dirty="0" smtClean="0"/>
              <a:t>Face Shield</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29656" b="29790"/>
          <a:stretch/>
        </p:blipFill>
        <p:spPr>
          <a:xfrm>
            <a:off x="3429000" y="4047359"/>
            <a:ext cx="3853962" cy="1519428"/>
          </a:xfrm>
          <a:prstGeom prst="rect">
            <a:avLst/>
          </a:prstGeom>
        </p:spPr>
      </p:pic>
      <p:pic>
        <p:nvPicPr>
          <p:cNvPr id="6" name="Picture 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2400" y="3511328"/>
            <a:ext cx="2407920" cy="3038856"/>
          </a:xfrm>
          <a:prstGeom prst="rect">
            <a:avLst/>
          </a:prstGeom>
        </p:spPr>
      </p:pic>
      <p:pic>
        <p:nvPicPr>
          <p:cNvPr id="7" name="Picture 6"/>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210300" y="1066800"/>
            <a:ext cx="2781300" cy="2997877"/>
          </a:xfrm>
          <a:prstGeom prst="rect">
            <a:avLst/>
          </a:prstGeom>
        </p:spPr>
      </p:pic>
    </p:spTree>
    <p:extLst>
      <p:ext uri="{BB962C8B-B14F-4D97-AF65-F5344CB8AC3E}">
        <p14:creationId xmlns:p14="http://schemas.microsoft.com/office/powerpoint/2010/main" val="2431981140"/>
      </p:ext>
    </p:extLst>
  </p:cSld>
  <p:clrMapOvr>
    <a:masterClrMapping/>
  </p:clrMapOvr>
  <mc:AlternateContent xmlns:mc="http://schemas.openxmlformats.org/markup-compatibility/2006" xmlns:p14="http://schemas.microsoft.com/office/powerpoint/2010/main">
    <mc:Choice Requires="p14">
      <p:transition p14:dur="300">
        <p:cut/>
      </p:transition>
    </mc:Choice>
    <mc:Fallback xmlns="">
      <p:transition>
        <p:cut/>
      </p:transition>
    </mc:Fallback>
  </mc:AlternateContent>
  <p:timing>
    <p:tnLst>
      <p:par>
        <p:cTn id="1" dur="indefinite" restart="never" nodeType="tmRoot"/>
      </p:par>
    </p:tnLst>
  </p:timing>
</p:sld>
</file>

<file path=ppt/theme/theme1.xml><?xml version="1.0" encoding="utf-8"?>
<a:theme xmlns:a="http://schemas.openxmlformats.org/drawingml/2006/main" name="Macro">
  <a:themeElements>
    <a:clrScheme name="Macro">
      <a:dk1>
        <a:sysClr val="windowText" lastClr="000000"/>
      </a:dk1>
      <a:lt1>
        <a:sysClr val="window" lastClr="FFFFFF"/>
      </a:lt1>
      <a:dk2>
        <a:srgbClr val="3F3F4D"/>
      </a:dk2>
      <a:lt2>
        <a:srgbClr val="DDDDDD"/>
      </a:lt2>
      <a:accent1>
        <a:srgbClr val="A51009"/>
      </a:accent1>
      <a:accent2>
        <a:srgbClr val="DE7014"/>
      </a:accent2>
      <a:accent3>
        <a:srgbClr val="704836"/>
      </a:accent3>
      <a:accent4>
        <a:srgbClr val="F2B431"/>
      </a:accent4>
      <a:accent5>
        <a:srgbClr val="7F221D"/>
      </a:accent5>
      <a:accent6>
        <a:srgbClr val="CDAC77"/>
      </a:accent6>
      <a:hlink>
        <a:srgbClr val="F5B123"/>
      </a:hlink>
      <a:folHlink>
        <a:srgbClr val="E19B0B"/>
      </a:folHlink>
    </a:clrScheme>
    <a:fontScheme name="Macro">
      <a:maj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cro">
      <a:fillStyleLst>
        <a:solidFill>
          <a:schemeClr val="phClr"/>
        </a:solidFill>
        <a:gradFill rotWithShape="1">
          <a:gsLst>
            <a:gs pos="0">
              <a:schemeClr val="phClr">
                <a:tint val="65000"/>
                <a:satMod val="300000"/>
              </a:schemeClr>
            </a:gs>
            <a:gs pos="100000">
              <a:schemeClr val="phClr">
                <a:tint val="80000"/>
                <a:satMod val="150000"/>
              </a:schemeClr>
            </a:gs>
          </a:gsLst>
          <a:lin ang="5400000" scaled="0"/>
        </a:gradFill>
        <a:gradFill rotWithShape="1">
          <a:gsLst>
            <a:gs pos="0">
              <a:schemeClr val="phClr">
                <a:shade val="90000"/>
                <a:satMod val="300000"/>
              </a:schemeClr>
            </a:gs>
            <a:gs pos="100000">
              <a:schemeClr val="phClr">
                <a:satMod val="150000"/>
              </a:schemeClr>
            </a:gs>
          </a:gsLst>
          <a:path path="circle">
            <a:fillToRect l="50000" t="100000" r="100000" b="50000"/>
          </a:path>
        </a:gradFill>
      </a:fillStyleLst>
      <a:lnStyleLst>
        <a:ln w="9525" cap="flat" cmpd="sng" algn="ctr">
          <a:solidFill>
            <a:schemeClr val="phClr"/>
          </a:solidFill>
          <a:prstDash val="solid"/>
        </a:ln>
        <a:ln w="13970" cap="flat" cmpd="sng" algn="ctr">
          <a:solidFill>
            <a:schemeClr val="phClr"/>
          </a:solidFill>
          <a:prstDash val="solid"/>
        </a:ln>
        <a:ln w="22225" cap="flat" cmpd="sng" algn="ctr">
          <a:solidFill>
            <a:schemeClr val="phClr"/>
          </a:solidFill>
          <a:prstDash val="solid"/>
        </a:ln>
      </a:lnStyleLst>
      <a:effectStyleLst>
        <a:effectStyle>
          <a:effectLst>
            <a:outerShdw blurRad="50800" dist="25400" dir="5400000" rotWithShape="0">
              <a:srgbClr val="000000">
                <a:alpha val="70000"/>
              </a:srgbClr>
            </a:outerShdw>
          </a:effectLst>
        </a:effectStyle>
        <a:effectStyle>
          <a:effectLst>
            <a:outerShdw blurRad="25400" dist="25400" dir="5400000" rotWithShape="0">
              <a:srgbClr val="000000">
                <a:alpha val="70000"/>
              </a:srgbClr>
            </a:outerShdw>
          </a:effectLst>
          <a:scene3d>
            <a:camera prst="orthographicFront">
              <a:rot lat="0" lon="0" rev="0"/>
            </a:camera>
            <a:lightRig rig="threePt" dir="tl"/>
          </a:scene3d>
          <a:sp3d contourW="15875" prstMaterial="softmetal">
            <a:bevelT w="25400" h="19050" prst="angle"/>
            <a:contourClr>
              <a:schemeClr val="phClr">
                <a:shade val="30000"/>
              </a:schemeClr>
            </a:contourClr>
          </a:sp3d>
        </a:effectStyle>
        <a:effectStyle>
          <a:effectLst>
            <a:outerShdw blurRad="25400" dist="25400" dir="5400000" rotWithShape="0">
              <a:srgbClr val="000000">
                <a:alpha val="40000"/>
              </a:srgbClr>
            </a:outerShdw>
          </a:effectLst>
          <a:scene3d>
            <a:camera prst="orthographicFront">
              <a:rot lat="0" lon="0" rev="0"/>
            </a:camera>
            <a:lightRig rig="threePt" dir="tl"/>
          </a:scene3d>
          <a:sp3d contourW="19050" prstMaterial="metal">
            <a:bevelT w="63500" h="31750" prst="angle"/>
            <a:contourClr>
              <a:schemeClr val="phClr">
                <a:shade val="25000"/>
                <a:satMod val="130000"/>
              </a:schemeClr>
            </a:contourClr>
          </a:sp3d>
        </a:effectStyle>
      </a:effectStyleLst>
      <a:bgFillStyleLst>
        <a:solidFill>
          <a:schemeClr val="phClr"/>
        </a:solidFill>
        <a:gradFill rotWithShape="1">
          <a:gsLst>
            <a:gs pos="0">
              <a:schemeClr val="phClr">
                <a:tint val="67000"/>
                <a:shade val="93000"/>
                <a:satMod val="110000"/>
                <a:lumMod val="90000"/>
              </a:schemeClr>
            </a:gs>
            <a:gs pos="76000">
              <a:schemeClr val="phClr">
                <a:tint val="85000"/>
                <a:shade val="75000"/>
                <a:satMod val="120000"/>
              </a:schemeClr>
            </a:gs>
            <a:gs pos="100000">
              <a:schemeClr val="phClr">
                <a:tint val="86000"/>
                <a:shade val="50000"/>
                <a:satMod val="130000"/>
              </a:schemeClr>
            </a:gs>
          </a:gsLst>
          <a:lin ang="5400000" scaled="0"/>
        </a:gradFill>
        <a:gradFill rotWithShape="1">
          <a:gsLst>
            <a:gs pos="0">
              <a:schemeClr val="phClr">
                <a:tint val="96000"/>
                <a:shade val="35000"/>
                <a:satMod val="146000"/>
                <a:lumMod val="101000"/>
              </a:schemeClr>
            </a:gs>
            <a:gs pos="26000">
              <a:schemeClr val="phClr">
                <a:tint val="96000"/>
                <a:shade val="96000"/>
                <a:satMod val="190000"/>
              </a:schemeClr>
            </a:gs>
            <a:gs pos="100000">
              <a:schemeClr val="phClr">
                <a:tint val="60000"/>
                <a:shade val="90000"/>
                <a:satMod val="220000"/>
                <a:lumMod val="11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TC101859866[[fn=Macro]]</Template>
  <TotalTime>632</TotalTime>
  <Words>2751</Words>
  <Application>Microsoft Office PowerPoint</Application>
  <PresentationFormat>On-screen Show (4:3)</PresentationFormat>
  <Paragraphs>213</Paragraphs>
  <Slides>18</Slides>
  <Notes>18</Notes>
  <HiddenSlides>0</HiddenSlides>
  <MMClips>1</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Macro</vt:lpstr>
      <vt:lpstr>Trust Me, I’m A Welder!</vt:lpstr>
      <vt:lpstr>To The Teacher:</vt:lpstr>
      <vt:lpstr>Activities:</vt:lpstr>
      <vt:lpstr>Today’s Objectives:</vt:lpstr>
      <vt:lpstr>Arc Welding</vt:lpstr>
      <vt:lpstr>The Five Types of Arc Welding</vt:lpstr>
      <vt:lpstr>Welding Equipment</vt:lpstr>
      <vt:lpstr>The Well Dressed Welder</vt:lpstr>
      <vt:lpstr>Eye and Face Protection</vt:lpstr>
      <vt:lpstr>Safety Rules</vt:lpstr>
      <vt:lpstr>Safety Rules</vt:lpstr>
      <vt:lpstr>Safety Rules </vt:lpstr>
      <vt:lpstr>Knowledge Check!</vt:lpstr>
      <vt:lpstr>Classification of Electrodes</vt:lpstr>
      <vt:lpstr>Electrode Selection Guide:</vt:lpstr>
      <vt:lpstr>Choosing the Correct Electrode</vt:lpstr>
      <vt:lpstr>E-70-1-8</vt:lpstr>
      <vt:lpstr>FFA and SAE Welding Project Ideas:</vt:lpstr>
    </vt:vector>
  </TitlesOfParts>
  <Company>Cal Poly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Cafes User</dc:creator>
  <cp:lastModifiedBy>Cafes User</cp:lastModifiedBy>
  <cp:revision>67</cp:revision>
  <cp:lastPrinted>2013-04-23T14:06:27Z</cp:lastPrinted>
  <dcterms:created xsi:type="dcterms:W3CDTF">2013-04-04T15:31:58Z</dcterms:created>
  <dcterms:modified xsi:type="dcterms:W3CDTF">2013-04-23T14:06:55Z</dcterms:modified>
</cp:coreProperties>
</file>